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97" r:id="rId6"/>
    <p:sldId id="298" r:id="rId7"/>
    <p:sldId id="261" r:id="rId8"/>
    <p:sldId id="262" r:id="rId9"/>
    <p:sldId id="263" r:id="rId10"/>
    <p:sldId id="264" r:id="rId11"/>
    <p:sldId id="294" r:id="rId12"/>
    <p:sldId id="295" r:id="rId13"/>
    <p:sldId id="269" r:id="rId14"/>
    <p:sldId id="270" r:id="rId15"/>
    <p:sldId id="271" r:id="rId16"/>
    <p:sldId id="272" r:id="rId17"/>
    <p:sldId id="273" r:id="rId18"/>
    <p:sldId id="274" r:id="rId19"/>
    <p:sldId id="283" r:id="rId20"/>
    <p:sldId id="284" r:id="rId21"/>
    <p:sldId id="299" r:id="rId22"/>
    <p:sldId id="286" r:id="rId23"/>
    <p:sldId id="287" r:id="rId24"/>
    <p:sldId id="290" r:id="rId2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3399"/>
    <a:srgbClr val="0099CC"/>
    <a:srgbClr val="422C16"/>
    <a:srgbClr val="0C788E"/>
    <a:srgbClr val="3366CC"/>
    <a:srgbClr val="660033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23" autoAdjust="0"/>
    <p:restoredTop sz="94652" autoAdjust="0"/>
  </p:normalViewPr>
  <p:slideViewPr>
    <p:cSldViewPr>
      <p:cViewPr varScale="1">
        <p:scale>
          <a:sx n="86" d="100"/>
          <a:sy n="86" d="100"/>
        </p:scale>
        <p:origin x="14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7DDD2-CD40-464E-BCB3-223DDAD687F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B3C41-8252-4CE6-AE5D-13B6326D960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95704-1695-47AA-B80E-9AD234717AC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34D9B-80DB-4168-98AD-CF532CE9DD4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C5D-3868-449B-A89D-35D5F006D205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D8A53E-7788-4B9E-A619-779A1A7F098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4EAE-C510-4E95-9824-ED2845C2686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7BBF5D-FBBB-4877-AB97-E56DA4929B7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F94DD-FB7A-4E34-9B72-0CF1C8253FA4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7A4B3-F2FE-46B5-8EDC-CC55D147B95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B6DA0-3AE5-4C8A-B167-7F67B5E46D0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ABFDEE3-3E05-4A66-9B60-0A20B037DF6B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2267744" y="2564904"/>
            <a:ext cx="6264696" cy="1368152"/>
          </a:xfrm>
        </p:spPr>
        <p:txBody>
          <a:bodyPr/>
          <a:lstStyle/>
          <a:p>
            <a:r>
              <a:rPr lang="ru-RU" sz="6000" b="1" dirty="0" smtClean="0">
                <a:solidFill>
                  <a:srgbClr val="663300"/>
                </a:solidFill>
                <a:latin typeface="Monotype Corsiva" panose="03010101010201010101" pitchFamily="66" charset="0"/>
              </a:rPr>
              <a:t/>
            </a:r>
            <a:br>
              <a:rPr lang="ru-RU" sz="6000" b="1" dirty="0" smtClean="0">
                <a:solidFill>
                  <a:srgbClr val="663300"/>
                </a:solidFill>
                <a:latin typeface="Monotype Corsiva" panose="03010101010201010101" pitchFamily="66" charset="0"/>
              </a:rPr>
            </a:br>
            <a:r>
              <a:rPr lang="ru-RU" sz="6000" b="1" dirty="0" smtClean="0">
                <a:solidFill>
                  <a:srgbClr val="663300"/>
                </a:solidFill>
                <a:latin typeface="Monotype Corsiva" panose="03010101010201010101" pitchFamily="66" charset="0"/>
              </a:rPr>
              <a:t>« </a:t>
            </a:r>
            <a:r>
              <a:rPr lang="ru-RU" sz="6000" b="1" dirty="0">
                <a:solidFill>
                  <a:srgbClr val="663300"/>
                </a:solidFill>
                <a:latin typeface="Monotype Corsiva" panose="03010101010201010101" pitchFamily="66" charset="0"/>
              </a:rPr>
              <a:t>В</a:t>
            </a:r>
            <a:r>
              <a:rPr lang="ru-RU" sz="6000" b="1" dirty="0" smtClean="0">
                <a:solidFill>
                  <a:srgbClr val="663300"/>
                </a:solidFill>
                <a:latin typeface="Monotype Corsiva" panose="03010101010201010101" pitchFamily="66" charset="0"/>
              </a:rPr>
              <a:t>иртуальный интеллект»</a:t>
            </a:r>
            <a:br>
              <a:rPr lang="ru-RU" sz="6000" b="1" dirty="0" smtClean="0">
                <a:solidFill>
                  <a:srgbClr val="663300"/>
                </a:solidFill>
                <a:latin typeface="Monotype Corsiva" panose="03010101010201010101" pitchFamily="66" charset="0"/>
              </a:rPr>
            </a:br>
            <a:r>
              <a:rPr lang="ru-RU" sz="6000" b="1" dirty="0" smtClean="0">
                <a:solidFill>
                  <a:srgbClr val="663300"/>
                </a:solidFill>
                <a:latin typeface="Monotype Corsiva" panose="03010101010201010101" pitchFamily="66" charset="0"/>
              </a:rPr>
              <a:t/>
            </a:r>
            <a:br>
              <a:rPr lang="ru-RU" sz="6000" b="1" dirty="0" smtClean="0">
                <a:solidFill>
                  <a:srgbClr val="663300"/>
                </a:solidFill>
                <a:latin typeface="Monotype Corsiva" panose="03010101010201010101" pitchFamily="66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КГУ «Общеобразовательная школа№1 города Атбасар   отдела образования по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Атбасарскому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управления образования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Акмолинской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области»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>
                <a:solidFill>
                  <a:srgbClr val="663300"/>
                </a:solidFill>
                <a:latin typeface="Monotype Corsiva" panose="03010101010201010101" pitchFamily="66" charset="0"/>
              </a:rPr>
              <a:t/>
            </a:r>
            <a:br>
              <a:rPr lang="ru-RU" sz="6000" b="1" dirty="0">
                <a:solidFill>
                  <a:srgbClr val="663300"/>
                </a:solidFill>
                <a:latin typeface="Monotype Corsiva" panose="03010101010201010101" pitchFamily="66" charset="0"/>
              </a:rPr>
            </a:br>
            <a:r>
              <a:rPr lang="ru-RU" sz="2400" b="1" dirty="0" smtClean="0">
                <a:solidFill>
                  <a:srgbClr val="663300"/>
                </a:solidFill>
                <a:latin typeface="Monotype Corsiva" panose="03010101010201010101" pitchFamily="66" charset="0"/>
              </a:rPr>
              <a:t> </a:t>
            </a:r>
            <a:r>
              <a:rPr lang="ru-RU" sz="2400" b="1" dirty="0" smtClean="0">
                <a:solidFill>
                  <a:srgbClr val="663300"/>
                </a:solidFill>
                <a:latin typeface="Monotype Corsiva" panose="03010101010201010101" pitchFamily="66" charset="0"/>
              </a:rPr>
              <a:t>1 </a:t>
            </a:r>
            <a:r>
              <a:rPr lang="ru-RU" sz="2400" b="1" dirty="0" smtClean="0">
                <a:solidFill>
                  <a:srgbClr val="663300"/>
                </a:solidFill>
                <a:latin typeface="Monotype Corsiva" panose="03010101010201010101" pitchFamily="66" charset="0"/>
              </a:rPr>
              <a:t>«</a:t>
            </a:r>
            <a:r>
              <a:rPr lang="ru-RU" sz="2400" b="1" dirty="0" err="1" smtClean="0">
                <a:solidFill>
                  <a:srgbClr val="663300"/>
                </a:solidFill>
                <a:latin typeface="Monotype Corsiva" panose="03010101010201010101" pitchFamily="66" charset="0"/>
              </a:rPr>
              <a:t>А»класс</a:t>
            </a:r>
            <a:r>
              <a:rPr lang="ru-RU" sz="2400" b="1" dirty="0" smtClean="0">
                <a:solidFill>
                  <a:srgbClr val="663300"/>
                </a:solidFill>
                <a:latin typeface="Monotype Corsiva" panose="03010101010201010101" pitchFamily="66" charset="0"/>
              </a:rPr>
              <a:t/>
            </a:r>
            <a:br>
              <a:rPr lang="ru-RU" sz="2400" b="1" dirty="0" smtClean="0">
                <a:solidFill>
                  <a:srgbClr val="663300"/>
                </a:solidFill>
                <a:latin typeface="Monotype Corsiva" panose="03010101010201010101" pitchFamily="66" charset="0"/>
              </a:rPr>
            </a:br>
            <a:r>
              <a:rPr lang="ru-RU" sz="2400" b="1" dirty="0" smtClean="0">
                <a:solidFill>
                  <a:srgbClr val="663300"/>
                </a:solidFill>
                <a:latin typeface="Monotype Corsiva" panose="03010101010201010101" pitchFamily="66" charset="0"/>
              </a:rPr>
              <a:t>Маркер Любовь Михайловна</a:t>
            </a:r>
            <a:endParaRPr lang="es-ES" sz="2400" b="1" dirty="0">
              <a:solidFill>
                <a:srgbClr val="663300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Задания на игру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Облако 3"/>
          <p:cNvSpPr/>
          <p:nvPr/>
        </p:nvSpPr>
        <p:spPr>
          <a:xfrm>
            <a:off x="4373539" y="1226091"/>
            <a:ext cx="2538783" cy="1727324"/>
          </a:xfrm>
          <a:prstGeom prst="cloud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Разминка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2126118" y="2832360"/>
            <a:ext cx="2719651" cy="1759918"/>
          </a:xfrm>
          <a:prstGeom prst="cloud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Логические задания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лако 7"/>
          <p:cNvSpPr/>
          <p:nvPr/>
        </p:nvSpPr>
        <p:spPr>
          <a:xfrm>
            <a:off x="6056387" y="2944754"/>
            <a:ext cx="2567657" cy="1799332"/>
          </a:xfrm>
          <a:prstGeom prst="cloud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Ребусы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лако 9"/>
          <p:cNvSpPr/>
          <p:nvPr/>
        </p:nvSpPr>
        <p:spPr>
          <a:xfrm>
            <a:off x="2123728" y="4774840"/>
            <a:ext cx="3088017" cy="1929474"/>
          </a:xfrm>
          <a:prstGeom prst="cloud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Шифровальщик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5782345" y="4962054"/>
            <a:ext cx="2841699" cy="1793380"/>
          </a:xfrm>
          <a:prstGeom prst="cloud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Супер-игра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04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1. Разминка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195736" y="2537655"/>
            <a:ext cx="3594800" cy="3473894"/>
          </a:xfrm>
        </p:spPr>
        <p:txBody>
          <a:bodyPr anchor="ctr"/>
          <a:lstStyle/>
          <a:p>
            <a:pPr marL="0" indent="0" algn="ctr">
              <a:buNone/>
            </a:pP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Сосчитай сколько квадратов на данном прямоугольнике?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2537655"/>
            <a:ext cx="2521992" cy="412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/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Правильный ответ 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600201"/>
            <a:ext cx="7283152" cy="3124944"/>
          </a:xfrm>
        </p:spPr>
        <p:txBody>
          <a:bodyPr anchor="ctr"/>
          <a:lstStyle/>
          <a:p>
            <a:pPr marL="0" indent="0" algn="ctr">
              <a:buNone/>
            </a:pPr>
            <a:r>
              <a:rPr lang="ru-RU" sz="7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  <a:p>
            <a:pPr marL="0" indent="0" algn="ctr">
              <a:buNone/>
            </a:pPr>
            <a:r>
              <a:rPr lang="ru-RU" sz="7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квадратов</a:t>
            </a:r>
            <a:endParaRPr lang="ru-RU" sz="7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03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188640"/>
            <a:ext cx="5472608" cy="2376264"/>
          </a:xfrm>
        </p:spPr>
        <p:txBody>
          <a:bodyPr/>
          <a:lstStyle/>
          <a:p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Переложите только 2 спички так, чтобы получить такой же домик, но в зеркальном отражении: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5896" y="2924944"/>
            <a:ext cx="3984079" cy="357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48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419056" cy="1143000"/>
          </a:xfrm>
        </p:spPr>
        <p:txBody>
          <a:bodyPr/>
          <a:lstStyle/>
          <a:p>
            <a:r>
              <a:rPr lang="ru-RU" sz="6000" dirty="0">
                <a:solidFill>
                  <a:srgbClr val="000000"/>
                </a:solidFill>
                <a:latin typeface="Monotype Corsiva" panose="03010101010201010101" pitchFamily="66" charset="0"/>
              </a:rPr>
              <a:t>Правильный ответ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7904" y="2708920"/>
            <a:ext cx="4060849" cy="362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0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/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2. Логические задания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0" y="1196752"/>
            <a:ext cx="6275040" cy="5112568"/>
          </a:xfrm>
        </p:spPr>
        <p:txBody>
          <a:bodyPr anchor="ctr"/>
          <a:lstStyle/>
          <a:p>
            <a:pPr marL="0" indent="0" algn="ctr"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человека – одно, у коровы – два, у ястреба – ни одного. </a:t>
            </a:r>
          </a:p>
          <a:p>
            <a:pPr marL="0" indent="0" algn="ctr">
              <a:buNone/>
            </a:pPr>
            <a: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это?</a:t>
            </a:r>
            <a:endParaRPr lang="ru-RU" sz="4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48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/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Правильный ответ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768" y="1600200"/>
            <a:ext cx="6203032" cy="4525963"/>
          </a:xfrm>
        </p:spPr>
        <p:txBody>
          <a:bodyPr/>
          <a:lstStyle/>
          <a:p>
            <a:pPr marL="0" indent="0" algn="ctr">
              <a:buNone/>
            </a:pPr>
            <a:endParaRPr lang="ru-RU" sz="7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7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Буква «О»</a:t>
            </a:r>
          </a:p>
        </p:txBody>
      </p:sp>
    </p:spTree>
    <p:extLst>
      <p:ext uri="{BB962C8B-B14F-4D97-AF65-F5344CB8AC3E}">
        <p14:creationId xmlns:p14="http://schemas.microsoft.com/office/powerpoint/2010/main" val="225376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Вопрос-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700807"/>
            <a:ext cx="5770984" cy="4176465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Сидит человек, но вы не можете сесть на его место, даже если он встанет и уйдет? </a:t>
            </a:r>
          </a:p>
          <a:p>
            <a:pPr marL="0" indent="0" algn="ctr">
              <a:buNone/>
            </a:pPr>
            <a: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он сидит?</a:t>
            </a:r>
            <a:endParaRPr lang="ru-RU" sz="4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82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Правильный ответ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1556793"/>
            <a:ext cx="5987008" cy="5184576"/>
          </a:xfrm>
        </p:spPr>
        <p:txBody>
          <a:bodyPr/>
          <a:lstStyle/>
          <a:p>
            <a:pPr marL="0" indent="0" algn="ctr">
              <a:buNone/>
            </a:pPr>
            <a:endParaRPr lang="ru-RU" sz="7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7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Ваших коленях</a:t>
            </a:r>
          </a:p>
        </p:txBody>
      </p:sp>
    </p:spTree>
    <p:extLst>
      <p:ext uri="{BB962C8B-B14F-4D97-AF65-F5344CB8AC3E}">
        <p14:creationId xmlns:p14="http://schemas.microsoft.com/office/powerpoint/2010/main" val="338730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476672"/>
            <a:ext cx="6203032" cy="5649491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Известна история о мальчике, который, получив новогодний подарок, попросил маму: «Сними, пожалуйста крышу. Я хочу подарок погладить» </a:t>
            </a:r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же это за подарок?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86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/>
          <a:lstStyle/>
          <a:p>
            <a:r>
              <a:rPr lang="ru-RU" sz="6000" dirty="0">
                <a:latin typeface="Monotype Corsiva" panose="03010101010201010101" pitchFamily="66" charset="0"/>
              </a:rPr>
              <a:t>Правильный ответ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600200"/>
            <a:ext cx="7067128" cy="4525963"/>
          </a:xfrm>
        </p:spPr>
        <p:txBody>
          <a:bodyPr/>
          <a:lstStyle/>
          <a:p>
            <a:pPr marL="0" indent="0" algn="ctr">
              <a:buNone/>
            </a:pPr>
            <a:endParaRPr lang="ru-RU" sz="7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7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Черепаха</a:t>
            </a:r>
            <a:endParaRPr lang="ru-RU" sz="7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54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3. Ребусы 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1760" y="2852936"/>
            <a:ext cx="5760640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3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Правильный ответ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600200"/>
            <a:ext cx="6491064" cy="4525963"/>
          </a:xfrm>
        </p:spPr>
        <p:txBody>
          <a:bodyPr/>
          <a:lstStyle/>
          <a:p>
            <a:pPr marL="0" indent="0" algn="ctr">
              <a:buNone/>
            </a:pPr>
            <a:endParaRPr lang="ru-RU" sz="7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7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 </a:t>
            </a:r>
            <a:endParaRPr lang="ru-RU" sz="7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68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5776" y="2780928"/>
            <a:ext cx="5917181" cy="220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6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Правильный ответ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6288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ru-RU" sz="7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7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Доказательство</a:t>
            </a:r>
            <a:endParaRPr lang="ru-RU" sz="7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04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1760" y="2852936"/>
            <a:ext cx="5915000" cy="231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1143000"/>
          </a:xfrm>
        </p:spPr>
        <p:txBody>
          <a:bodyPr/>
          <a:lstStyle/>
          <a:p>
            <a:r>
              <a:rPr lang="ru-RU" sz="6000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Правильный ответ</a:t>
            </a:r>
            <a:endParaRPr lang="ru-RU" sz="6000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600200"/>
            <a:ext cx="6779096" cy="4525963"/>
          </a:xfrm>
        </p:spPr>
        <p:txBody>
          <a:bodyPr/>
          <a:lstStyle/>
          <a:p>
            <a:pPr marL="0" indent="0" algn="ctr">
              <a:buNone/>
            </a:pPr>
            <a:endParaRPr lang="ru-RU" sz="7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7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endParaRPr lang="ru-RU" sz="7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78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800" y="1484784"/>
            <a:ext cx="5915000" cy="4641379"/>
          </a:xfrm>
        </p:spPr>
        <p:txBody>
          <a:bodyPr/>
          <a:lstStyle/>
          <a:p>
            <a:r>
              <a:rPr lang="ru-RU" dirty="0"/>
              <a:t>У сороконожки 90 ножек. Она купила 13 пар сапожек. Но при этом 16 ног остались босыми.</a:t>
            </a:r>
            <a:br>
              <a:rPr lang="ru-RU" dirty="0"/>
            </a:br>
            <a:r>
              <a:rPr lang="ru-RU" dirty="0"/>
              <a:t>Сколько пар старых сапожек было на сороконожке до покупки новых сапожек</a:t>
            </a:r>
            <a:r>
              <a:rPr lang="ru-RU" dirty="0" smtClean="0"/>
              <a:t>?</a:t>
            </a:r>
            <a:endParaRPr lang="ru-RU" dirty="0"/>
          </a:p>
          <a:p>
            <a:pPr marL="0" indent="0" algn="ctr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56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1143000"/>
          </a:xfrm>
        </p:spPr>
        <p:txBody>
          <a:bodyPr/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Правильный ответ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27784" y="1628800"/>
            <a:ext cx="605901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9600" dirty="0"/>
              <a:t>24</a:t>
            </a:r>
          </a:p>
          <a:p>
            <a:pPr marL="0" indent="0" algn="ctr">
              <a:buNone/>
            </a:pPr>
            <a:endParaRPr lang="ru-RU" sz="7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7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1920" y="764705"/>
            <a:ext cx="3006080" cy="1634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Разминка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Неизвестен - Пяточка, носочек последняя (www.hotplayer.ru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45360" y="55172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8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5. Супер-игра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484784"/>
            <a:ext cx="5770984" cy="4641379"/>
          </a:xfrm>
        </p:spPr>
        <p:txBody>
          <a:bodyPr/>
          <a:lstStyle/>
          <a:p>
            <a:pPr marL="0" indent="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названия птиц в этих анаграммах. Какое слово здесь лишнее?</a:t>
            </a:r>
          </a:p>
          <a:p>
            <a:pPr marL="0" indent="0" algn="ctr">
              <a:buNone/>
            </a:pP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ВОЛИГА, НИЦАСИ, ГАЙПОПУ, РОКАСО, ВЕЙЛОСО, РЕЦСКВО, ЗАНАС, УССТРА, ЛИНФИ, БЕЙРОВО</a:t>
            </a:r>
          </a:p>
        </p:txBody>
      </p:sp>
    </p:spTree>
    <p:extLst>
      <p:ext uri="{BB962C8B-B14F-4D97-AF65-F5344CB8AC3E}">
        <p14:creationId xmlns:p14="http://schemas.microsoft.com/office/powerpoint/2010/main" val="163109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/>
          <a:lstStyle/>
          <a:p>
            <a:r>
              <a:rPr lang="ru-RU" sz="600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Правильный ответ</a:t>
            </a:r>
            <a:endParaRPr lang="ru-RU" sz="6000" dirty="0">
              <a:solidFill>
                <a:schemeClr val="tx1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8" y="1556792"/>
            <a:ext cx="5842992" cy="4569371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Иволга, синица, попугай, сорока, соловей, скворец, страус, филин, воробей. Лишнее слово здесь - "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сазан</a:t>
            </a: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потому что это не птица, а </a:t>
            </a:r>
            <a: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рыба.</a:t>
            </a:r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11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274638"/>
            <a:ext cx="5915000" cy="1143000"/>
          </a:xfrm>
        </p:spPr>
        <p:txBody>
          <a:bodyPr/>
          <a:lstStyle/>
          <a:p>
            <a:r>
              <a:rPr lang="ru-RU" sz="6000" dirty="0" smtClean="0">
                <a:solidFill>
                  <a:srgbClr val="003399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Поздравляем победителей</a:t>
            </a:r>
            <a:endParaRPr lang="ru-RU" sz="6000" dirty="0">
              <a:solidFill>
                <a:srgbClr val="003399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9912" y="2276872"/>
            <a:ext cx="4172281" cy="312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67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5218</TotalTime>
  <Words>253</Words>
  <Application>Microsoft Office PowerPoint</Application>
  <PresentationFormat>Экран (4:3)</PresentationFormat>
  <Paragraphs>52</Paragraphs>
  <Slides>24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Monotype Corsiva</vt:lpstr>
      <vt:lpstr>Times New Roman</vt:lpstr>
      <vt:lpstr>Diseño predeterminado</vt:lpstr>
      <vt:lpstr> « Виртуальный интеллект»  КГУ «Общеобразовательная школа№1 города Атбасар   отдела образования по Атбасарскому району                      управления образования Акмолинской области»   1 «А»класс Маркер Любовь Михайловна</vt:lpstr>
      <vt:lpstr>Задания на игру</vt:lpstr>
      <vt:lpstr>1. Разминка</vt:lpstr>
      <vt:lpstr>Правильный ответ </vt:lpstr>
      <vt:lpstr>Переложите только 2 спички так, чтобы получить такой же домик, но в зеркальном отражении:</vt:lpstr>
      <vt:lpstr>Правильный ответ </vt:lpstr>
      <vt:lpstr>2. Логические задания</vt:lpstr>
      <vt:lpstr>Правильный ответ</vt:lpstr>
      <vt:lpstr> Вопрос-</vt:lpstr>
      <vt:lpstr>Правильный ответ</vt:lpstr>
      <vt:lpstr>Презентация PowerPoint</vt:lpstr>
      <vt:lpstr>Правильный ответ</vt:lpstr>
      <vt:lpstr>3. Ребусы </vt:lpstr>
      <vt:lpstr>Правильный ответ</vt:lpstr>
      <vt:lpstr>Презентация PowerPoint</vt:lpstr>
      <vt:lpstr>Правильный ответ</vt:lpstr>
      <vt:lpstr>Презентация PowerPoint</vt:lpstr>
      <vt:lpstr>Правильный ответ</vt:lpstr>
      <vt:lpstr>Презентация PowerPoint</vt:lpstr>
      <vt:lpstr>Правильный ответ</vt:lpstr>
      <vt:lpstr>Презентация PowerPoint</vt:lpstr>
      <vt:lpstr>5. Супер-игра</vt:lpstr>
      <vt:lpstr>Правильный ответ</vt:lpstr>
      <vt:lpstr>Поздравляем победителей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HOME</cp:lastModifiedBy>
  <cp:revision>762</cp:revision>
  <dcterms:created xsi:type="dcterms:W3CDTF">2010-05-23T14:28:12Z</dcterms:created>
  <dcterms:modified xsi:type="dcterms:W3CDTF">2021-04-18T11:48:31Z</dcterms:modified>
</cp:coreProperties>
</file>