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11"/>
  </p:notes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2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7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8620F2-5BE7-4E66-AF10-3921A44514F1}" type="datetimeFigureOut">
              <a:rPr lang="ru-RU"/>
              <a:pPr/>
              <a:t>14.11.2019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6B60D1-BAAA-408A-B18D-628239561987}" type="slidenum">
              <a:rPr lang="ru-RU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635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B60D1-BAAA-408A-B18D-628239561987}" type="slidenum">
              <a:rPr lang="ru-RU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78124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B60D1-BAAA-408A-B18D-628239561987}" type="slidenum">
              <a:rPr lang="ru-RU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96714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B60D1-BAAA-408A-B18D-628239561987}" type="slidenum">
              <a:rPr lang="ru-RU"/>
              <a:pPr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71922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62707" y="1371600"/>
            <a:ext cx="109728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14.11.2019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828800" y="3331698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14.11.2019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3600" y="609600"/>
            <a:ext cx="94488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33600" y="2507786"/>
            <a:ext cx="94488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14.11.2019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566400" y="6416676"/>
            <a:ext cx="1016000" cy="365125"/>
          </a:xfrm>
        </p:spPr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14.11.2019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8" y="1535113"/>
            <a:ext cx="5389033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2362201"/>
            <a:ext cx="5386917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362201"/>
            <a:ext cx="5389033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14.11.2019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14.11.2019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14.11.2019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1" y="1524001"/>
            <a:ext cx="4011084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14.11.2019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8400" y="609600"/>
            <a:ext cx="73152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438400" y="1831975"/>
            <a:ext cx="73152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438400" y="1166787"/>
            <a:ext cx="73152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14.11.2019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14.11.2019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14.11.2019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" y="6416676"/>
            <a:ext cx="28448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2FFB779-270B-4192-84BA-A697F48306DC}" type="datetimeFigureOut">
              <a:rPr lang="ru-RU" smtClean="0"/>
              <a:pPr/>
              <a:t>14.11.2019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165600" y="6416676"/>
            <a:ext cx="38608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0566400" y="6416676"/>
            <a:ext cx="1016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85DC19C-03DA-4066-9FF7-D0BF1BC6D6F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8593" y="0"/>
            <a:ext cx="9144000" cy="2387600"/>
          </a:xfrm>
        </p:spPr>
        <p:txBody>
          <a:bodyPr/>
          <a:lstStyle/>
          <a:p>
            <a:r>
              <a:rPr lang="ru-RU" i="1" u="sng" dirty="0">
                <a:latin typeface="Arial Black" pitchFamily="34" charset="0"/>
                <a:cs typeface="Aharoni" pitchFamily="2" charset="-79"/>
              </a:rPr>
              <a:t>Правила игры в пионербол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995424" y="4638906"/>
            <a:ext cx="4196576" cy="2219093"/>
          </a:xfrm>
        </p:spPr>
        <p:txBody>
          <a:bodyPr>
            <a:normAutofit/>
          </a:bodyPr>
          <a:lstStyle/>
          <a:p>
            <a:pPr algn="l"/>
            <a:r>
              <a:rPr lang="ru-RU" dirty="0" smtClean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Pravila-igryi-Pionerbol.gif"/>
          <p:cNvPicPr>
            <a:picLocks noChangeAspect="1"/>
          </p:cNvPicPr>
          <p:nvPr/>
        </p:nvPicPr>
        <p:blipFill>
          <a:blip r:embed="rId3" cstate="print"/>
          <a:srcRect l="24798" t="5934" r="25330" b="33458"/>
          <a:stretch>
            <a:fillRect/>
          </a:stretch>
        </p:blipFill>
        <p:spPr>
          <a:xfrm rot="158657">
            <a:off x="4232180" y="2815685"/>
            <a:ext cx="3921994" cy="33353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C:\Users\Lika Olegovna\Desktop\gallery_169_32651.jpg"/>
          <p:cNvPicPr>
            <a:picLocks noChangeAspect="1" noChangeArrowheads="1"/>
          </p:cNvPicPr>
          <p:nvPr/>
        </p:nvPicPr>
        <p:blipFill>
          <a:blip r:embed="rId4" cstate="print"/>
          <a:srcRect r="2308" b="6400"/>
          <a:stretch>
            <a:fillRect/>
          </a:stretch>
        </p:blipFill>
        <p:spPr bwMode="auto">
          <a:xfrm>
            <a:off x="0" y="2904260"/>
            <a:ext cx="2682292" cy="39537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51651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1625" y="161925"/>
            <a:ext cx="11458848" cy="6329285"/>
          </a:xfrm>
        </p:spPr>
        <p:txBody>
          <a:bodyPr/>
          <a:lstStyle/>
          <a:p>
            <a:r>
              <a:rPr lang="ru-RU" b="1" u="sng" dirty="0">
                <a:solidFill>
                  <a:srgbClr val="252525"/>
                </a:solidFill>
                <a:latin typeface="Calibri" charset="0"/>
              </a:rPr>
              <a:t>Пионербол</a:t>
            </a:r>
            <a:r>
              <a:rPr lang="ru-RU" u="sng" dirty="0">
                <a:solidFill>
                  <a:srgbClr val="252525"/>
                </a:solidFill>
                <a:latin typeface="Calibri" charset="0"/>
              </a:rPr>
              <a:t> </a:t>
            </a:r>
            <a:r>
              <a:rPr lang="ru-RU" dirty="0">
                <a:solidFill>
                  <a:srgbClr val="252525"/>
                </a:solidFill>
                <a:latin typeface="Calibri" charset="0"/>
              </a:rPr>
              <a:t>— спортивная </a:t>
            </a:r>
            <a:r>
              <a:rPr lang="ru-RU" dirty="0" smtClean="0">
                <a:solidFill>
                  <a:srgbClr val="252525"/>
                </a:solidFill>
                <a:latin typeface="Calibri" charset="0"/>
              </a:rPr>
              <a:t>командная игра </a:t>
            </a:r>
            <a:r>
              <a:rPr lang="ru-RU" dirty="0">
                <a:solidFill>
                  <a:srgbClr val="252525"/>
                </a:solidFill>
                <a:latin typeface="Calibri" charset="0"/>
              </a:rPr>
              <a:t>с мячом, схожая по правилам с</a:t>
            </a:r>
            <a:r>
              <a:rPr lang="ru-RU" dirty="0">
                <a:solidFill>
                  <a:srgbClr val="000000"/>
                </a:solidFill>
                <a:latin typeface="Calibri" charset="0"/>
              </a:rPr>
              <a:t> волейболом. </a:t>
            </a:r>
          </a:p>
          <a:p>
            <a:endParaRPr lang="ru-RU" dirty="0">
              <a:solidFill>
                <a:srgbClr val="000000"/>
              </a:solidFill>
              <a:latin typeface="Calibri" charset="0"/>
            </a:endParaRPr>
          </a:p>
          <a:p>
            <a:r>
              <a:rPr lang="ru-RU" dirty="0">
                <a:solidFill>
                  <a:srgbClr val="252525"/>
                </a:solidFill>
                <a:latin typeface="Calibri" charset="0"/>
              </a:rPr>
              <a:t>Зародилась в СССР в 30-х годах XX века и предназначалась прежде всего для детей школьного возраста - пионеров. </a:t>
            </a:r>
          </a:p>
          <a:p>
            <a:pPr>
              <a:buNone/>
            </a:pPr>
            <a:endParaRPr lang="ru-RU" dirty="0">
              <a:solidFill>
                <a:srgbClr val="252525"/>
              </a:solidFill>
              <a:latin typeface=""/>
            </a:endParaRPr>
          </a:p>
        </p:txBody>
      </p:sp>
      <p:pic>
        <p:nvPicPr>
          <p:cNvPr id="4" name="Рисунок 3" descr="photo08.jpg"/>
          <p:cNvPicPr>
            <a:picLocks noChangeAspect="1"/>
          </p:cNvPicPr>
          <p:nvPr/>
        </p:nvPicPr>
        <p:blipFill>
          <a:blip r:embed="rId3" cstate="print"/>
          <a:srcRect l="14297" t="22774" r="4404" b="37"/>
          <a:stretch>
            <a:fillRect/>
          </a:stretch>
        </p:blipFill>
        <p:spPr>
          <a:xfrm>
            <a:off x="3121470" y="2623520"/>
            <a:ext cx="6122793" cy="40901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878485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1975" y="6350"/>
            <a:ext cx="8685213" cy="826309"/>
          </a:xfrm>
        </p:spPr>
        <p:txBody>
          <a:bodyPr/>
          <a:lstStyle/>
          <a:p>
            <a:pPr algn="ctr"/>
            <a:r>
              <a:rPr lang="ru-RU" sz="3600" b="1" i="1" dirty="0">
                <a:solidFill>
                  <a:srgbClr val="FF0000"/>
                </a:solidFill>
                <a:latin typeface="Calibri Light" charset="0"/>
              </a:rPr>
              <a:t>Правила игры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734318"/>
            <a:ext cx="10515600" cy="5700070"/>
          </a:xfrm>
        </p:spPr>
        <p:txBody>
          <a:bodyPr/>
          <a:lstStyle/>
          <a:p>
            <a:pPr>
              <a:buClr>
                <a:schemeClr val="accent1"/>
              </a:buClr>
            </a:pPr>
            <a:r>
              <a:rPr lang="ru-RU" sz="2600" dirty="0">
                <a:latin typeface="Calibri" charset="0"/>
              </a:rPr>
              <a:t>Игра ведётся с волейбольным мячом на волейбольной площадке. В каждой команде обычно по 6 человек, но можно и больше</a:t>
            </a:r>
            <a:r>
              <a:rPr lang="ru-RU" sz="2600" dirty="0" smtClean="0">
                <a:latin typeface="Calibri" charset="0"/>
              </a:rPr>
              <a:t>. Площадка </a:t>
            </a:r>
            <a:r>
              <a:rPr lang="ru-RU" sz="2600" dirty="0">
                <a:latin typeface="Calibri" charset="0"/>
              </a:rPr>
              <a:t>по количеству игроков условно разделена на 6 зон.</a:t>
            </a:r>
          </a:p>
          <a:p>
            <a:pPr>
              <a:buClr>
                <a:schemeClr val="accent1"/>
              </a:buClr>
            </a:pPr>
            <a:r>
              <a:rPr lang="ru-RU" sz="2600" dirty="0">
                <a:latin typeface="Calibri" charset="0"/>
              </a:rPr>
              <a:t>В этой игре, как в волейболе, игроки перемещаются по площадке в следующую зону по часовой стрелке после выигрыша подачи. </a:t>
            </a:r>
          </a:p>
          <a:p>
            <a:endParaRPr lang="ru-RU" dirty="0">
              <a:latin typeface=""/>
            </a:endParaRPr>
          </a:p>
        </p:txBody>
      </p:sp>
      <p:pic>
        <p:nvPicPr>
          <p:cNvPr id="4" name="Рисунок 3" descr="ImageCach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4171773" y="2082216"/>
            <a:ext cx="3426937" cy="5354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609807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500" y="520700"/>
            <a:ext cx="10782300" cy="5656263"/>
          </a:xfrm>
        </p:spPr>
        <p:txBody>
          <a:bodyPr>
            <a:normAutofit lnSpcReduction="10000"/>
          </a:bodyPr>
          <a:lstStyle/>
          <a:p>
            <a:pPr>
              <a:buClr>
                <a:schemeClr val="accent1"/>
              </a:buClr>
            </a:pPr>
            <a:r>
              <a:rPr lang="ru-RU" dirty="0" smtClean="0"/>
              <a:t>Игра состоит из трех или пяти партий, каждая из которых  продолжается до тех пор, пока одна из команд не наберет 25 очков (с разницей в два очка). Решающая третья или пятая партия ведется до 15 очков. После набора определённого количества очков команды меняются сторонами поля, и разыгрывается вторая партия. Если результат после двух партий равный (1:1), то назначается третья партия. Если 2:2, то пятая партия.</a:t>
            </a:r>
          </a:p>
          <a:p>
            <a:endParaRPr lang="ru-RU" dirty="0" smtClean="0"/>
          </a:p>
          <a:p>
            <a:pPr>
              <a:buClr>
                <a:schemeClr val="accent2"/>
              </a:buClr>
            </a:pPr>
            <a:r>
              <a:rPr lang="ru-RU" dirty="0" smtClean="0"/>
              <a:t>Право первой подачи в матче определяется жеребьёвкой, после каждой партии происходит смена сторон и первой подаёт противоположная команда. В середине решающей (третьей) партии производится смена сторон, подачу после смены производит тот же игрок.</a:t>
            </a:r>
          </a:p>
          <a:p>
            <a:endParaRPr lang="ru-RU" dirty="0"/>
          </a:p>
        </p:txBody>
      </p:sp>
      <p:pic>
        <p:nvPicPr>
          <p:cNvPr id="1026" name="Picture 2" descr="C:\Program Files (x86)\Microsoft Office\MEDIA\CAGCAT10\j0301480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31544" y="5314630"/>
            <a:ext cx="1798625" cy="13377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0500" y="307473"/>
            <a:ext cx="10706100" cy="5592763"/>
          </a:xfrm>
        </p:spPr>
        <p:txBody>
          <a:bodyPr>
            <a:normAutofit/>
          </a:bodyPr>
          <a:lstStyle/>
          <a:p>
            <a:pPr>
              <a:buClr>
                <a:schemeClr val="accent1"/>
              </a:buClr>
            </a:pPr>
            <a:r>
              <a:rPr lang="ru-RU" dirty="0" smtClean="0"/>
              <a:t>Игрок задней линии, находясь в пределах площадки в дальнем правом углу, делает бросок через сетку на половину поля команды противника. </a:t>
            </a:r>
          </a:p>
          <a:p>
            <a:pPr>
              <a:buClr>
                <a:schemeClr val="accent1"/>
              </a:buClr>
            </a:pPr>
            <a:r>
              <a:rPr lang="ru-RU" dirty="0" smtClean="0"/>
              <a:t>Один из игроков противоположной команды должен поймать мяч и, сделав не более трёх шагов или одной передачи мяча и двух шагов на своей половине площадки, перебросить его через сетку обратно на половину поля первой команды. </a:t>
            </a:r>
          </a:p>
          <a:p>
            <a:pPr>
              <a:buClr>
                <a:schemeClr val="accent1"/>
              </a:buClr>
            </a:pPr>
            <a:r>
              <a:rPr lang="ru-RU" dirty="0" smtClean="0"/>
              <a:t>Один из игроков первой команды также должен поймать мяч и, сделав не более трёх шагов или одной передачи мяча и двух шагов, перебросить его на половину поля команды соперника. И так далее до тех пор, пока мяч не упадёт на землю — тогда бросившей мяч команде засчитывается одно очко.</a:t>
            </a:r>
            <a:endParaRPr lang="ru-RU" dirty="0"/>
          </a:p>
        </p:txBody>
      </p:sp>
      <p:pic>
        <p:nvPicPr>
          <p:cNvPr id="4" name="Рисунок 3" descr="172696_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817768" y="5040986"/>
            <a:ext cx="2374232" cy="18170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5127" y="0"/>
            <a:ext cx="10769600" cy="5465763"/>
          </a:xfrm>
        </p:spPr>
        <p:txBody>
          <a:bodyPr>
            <a:normAutofit fontScale="92500" lnSpcReduction="10000"/>
          </a:bodyPr>
          <a:lstStyle/>
          <a:p>
            <a:pPr indent="228600">
              <a:buNone/>
            </a:pPr>
            <a:r>
              <a:rPr lang="ru-RU" i="1" u="sng" dirty="0" smtClean="0">
                <a:solidFill>
                  <a:srgbClr val="FF0000"/>
                </a:solidFill>
              </a:rPr>
              <a:t>Мяч считается проигранным принимающей командой, а подающая команда теряет подачу, если:</a:t>
            </a:r>
          </a:p>
          <a:p>
            <a:pPr>
              <a:buFont typeface="Wingdings 2" pitchFamily="18" charset="2"/>
              <a:buChar char="P"/>
            </a:pPr>
            <a:r>
              <a:rPr lang="ru-RU" dirty="0" smtClean="0"/>
              <a:t>мяч коснулся пола;</a:t>
            </a:r>
          </a:p>
          <a:p>
            <a:pPr>
              <a:buFont typeface="Wingdings 2" pitchFamily="18" charset="2"/>
              <a:buChar char=""/>
            </a:pPr>
            <a:r>
              <a:rPr lang="ru-RU" dirty="0" smtClean="0"/>
              <a:t>игрок сделал более трех шагов с мячом в атаке;</a:t>
            </a:r>
          </a:p>
          <a:p>
            <a:pPr>
              <a:buFont typeface="Wingdings 2" pitchFamily="18" charset="2"/>
              <a:buChar char="P"/>
            </a:pPr>
            <a:r>
              <a:rPr lang="ru-RU" dirty="0" smtClean="0"/>
              <a:t>мяч коснулся тела игрока ниже пояса или прокатился по телу;</a:t>
            </a:r>
          </a:p>
          <a:p>
            <a:pPr>
              <a:buFont typeface="Wingdings 2" pitchFamily="18" charset="2"/>
              <a:buChar char="P"/>
            </a:pPr>
            <a:r>
              <a:rPr lang="ru-RU" dirty="0" smtClean="0"/>
              <a:t>игрок прикоснулся к мячу два раза подряд;</a:t>
            </a:r>
          </a:p>
          <a:p>
            <a:pPr>
              <a:buFont typeface="Wingdings 2" pitchFamily="18" charset="2"/>
              <a:buChar char="P"/>
            </a:pPr>
            <a:r>
              <a:rPr lang="ru-RU" dirty="0" smtClean="0"/>
              <a:t>игрок прикоснулся к сетке;</a:t>
            </a:r>
          </a:p>
          <a:p>
            <a:pPr>
              <a:buFont typeface="Wingdings 2" pitchFamily="18" charset="2"/>
              <a:buChar char="P"/>
            </a:pPr>
            <a:r>
              <a:rPr lang="ru-RU" dirty="0" smtClean="0"/>
              <a:t>игрок перешел через среднюю линию;</a:t>
            </a:r>
          </a:p>
          <a:p>
            <a:pPr>
              <a:buFont typeface="Wingdings 2" pitchFamily="18" charset="2"/>
              <a:buChar char="P"/>
            </a:pPr>
            <a:r>
              <a:rPr lang="ru-RU" dirty="0" smtClean="0"/>
              <a:t>мяч перелетел над сеткой, но приземлился за линиями, ограничивающими площадку;</a:t>
            </a:r>
          </a:p>
          <a:p>
            <a:pPr>
              <a:buFont typeface="Wingdings 2" pitchFamily="18" charset="2"/>
              <a:buChar char="P"/>
            </a:pPr>
            <a:r>
              <a:rPr lang="ru-RU" dirty="0" smtClean="0"/>
              <a:t>мяч перелетел под сеткой или коснулся предметов,</a:t>
            </a:r>
          </a:p>
          <a:p>
            <a:pPr>
              <a:buNone/>
            </a:pPr>
            <a:r>
              <a:rPr lang="ru-RU" dirty="0" smtClean="0"/>
              <a:t> находящихся вне пределов площадки.</a:t>
            </a:r>
          </a:p>
          <a:p>
            <a:endParaRPr lang="ru-RU" dirty="0"/>
          </a:p>
        </p:txBody>
      </p:sp>
      <p:pic>
        <p:nvPicPr>
          <p:cNvPr id="4" name="Рисунок 3" descr="medium_201001190958233353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06326" y="3949365"/>
            <a:ext cx="3685674" cy="276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800" y="1873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Варианты игры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1200" y="1422400"/>
            <a:ext cx="10642600" cy="4754563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Иногда действует «правило трёх передач», в этом случае игроки одной команды должны два раза перебросить мяч между собой, а третий бросок должен производиться на половину поля соперника. Кроме того может применяться правило «потери подачи», прежде существовавшее в волейболе. В этом случае пропустившая мяч команда, которая была подающей, только теряет подачу, но не отдаёт очков соперникам. Таким образом, за одну подачу очки могут начисляться только подающей команде.</a:t>
            </a:r>
          </a:p>
          <a:p>
            <a:endParaRPr lang="ru-RU" dirty="0" smtClean="0"/>
          </a:p>
          <a:p>
            <a:r>
              <a:rPr lang="ru-RU" dirty="0" smtClean="0"/>
              <a:t>Существует вариант пионербола с двумя мячами. Играют две команды из 6—8 игроков в каждой. Игроки, стоящие ближе к углам площадки, получают по мячу и готовятся к подаче (броску мяча на половину поля противника) по свистку судьи. После свистка задача каждой из команд состоит в том, чтобы оба мяча одновременно не оказались на её половине поля, а коснулись рук или земли на половине поля соперника. В этом случае игра останавливается и команда, на площадке которой два мяча, проигрывает очко. Мячи, столкнувшиеся в воздухе, возвращаются для новой подачи. В остальном правила схожи с основным вариантом пионербола.</a:t>
            </a:r>
          </a:p>
          <a:p>
            <a:endParaRPr lang="ru-RU" dirty="0"/>
          </a:p>
        </p:txBody>
      </p:sp>
      <p:pic>
        <p:nvPicPr>
          <p:cNvPr id="4" name="Рисунок 3" descr="throw_021311-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369215" y="5041232"/>
            <a:ext cx="1550791" cy="16603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/>
              <a:t>Разметка и размеры игровой площадки</a:t>
            </a:r>
            <a:endParaRPr lang="ru-RU" b="1" dirty="0"/>
          </a:p>
        </p:txBody>
      </p:sp>
      <p:pic>
        <p:nvPicPr>
          <p:cNvPr id="1026" name="Picture 2" descr="C:\Users\Lika Olegovna\Desktop\2441312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19087" y="1587500"/>
            <a:ext cx="9248913" cy="4254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Lenovo\Desktop\ШКОЛА\пионербол\8002133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-20000" contrast="30000"/>
          </a:blip>
          <a:srcRect/>
          <a:stretch>
            <a:fillRect/>
          </a:stretch>
        </p:blipFill>
        <p:spPr>
          <a:xfrm>
            <a:off x="1018924" y="361739"/>
            <a:ext cx="10086223" cy="6322137"/>
          </a:xfr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50</TotalTime>
  <Words>610</Words>
  <Application>Microsoft Office PowerPoint</Application>
  <PresentationFormat>Широкоэкранный</PresentationFormat>
  <Paragraphs>32</Paragraphs>
  <Slides>9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21" baseType="lpstr">
      <vt:lpstr>Aharoni</vt:lpstr>
      <vt:lpstr>Arial</vt:lpstr>
      <vt:lpstr>Arial Black</vt:lpstr>
      <vt:lpstr>Book Antiqua</vt:lpstr>
      <vt:lpstr>Calibri</vt:lpstr>
      <vt:lpstr>Calibri Light</vt:lpstr>
      <vt:lpstr>Lucida Sans</vt:lpstr>
      <vt:lpstr>Times New Roman</vt:lpstr>
      <vt:lpstr>Wingdings</vt:lpstr>
      <vt:lpstr>Wingdings 2</vt:lpstr>
      <vt:lpstr>Wingdings 3</vt:lpstr>
      <vt:lpstr>Апекс</vt:lpstr>
      <vt:lpstr>Правила игры в пионербол</vt:lpstr>
      <vt:lpstr>Презентация PowerPoint</vt:lpstr>
      <vt:lpstr>Правила игры</vt:lpstr>
      <vt:lpstr>Презентация PowerPoint</vt:lpstr>
      <vt:lpstr>Презентация PowerPoint</vt:lpstr>
      <vt:lpstr>Презентация PowerPoint</vt:lpstr>
      <vt:lpstr>Варианты игры</vt:lpstr>
      <vt:lpstr>Разметка и размеры игровой площадки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Правила игры в пионербол</dc:title>
  <dc:creator>Anna</dc:creator>
  <cp:lastModifiedBy>1</cp:lastModifiedBy>
  <cp:revision>17</cp:revision>
  <dcterms:created xsi:type="dcterms:W3CDTF">2012-07-30T23:42:41Z</dcterms:created>
  <dcterms:modified xsi:type="dcterms:W3CDTF">2019-11-14T05:56:33Z</dcterms:modified>
</cp:coreProperties>
</file>