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71D6DD-3CE7-434C-851D-A2851FD55BE7}" type="datetimeFigureOut">
              <a:rPr lang="ru-RU" smtClean="0"/>
              <a:pPr/>
              <a:t>27.11.2019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A4174E-EF7C-419E-A19F-EDA447B277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557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DBCD5-4E75-4337-A1D0-42C752BC6113}" type="datetime1">
              <a:rPr lang="ru-RU" smtClean="0"/>
              <a:pPr/>
              <a:t>27.11.2019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746BC13-3B7E-4880-B6AD-E8DF321BAFA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Slides.kz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B2A4E-5E18-43E7-BE27-0E0AD8452F81}" type="datetime1">
              <a:rPr lang="ru-RU" smtClean="0"/>
              <a:pPr/>
              <a:t>27.11.2019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Slides.kz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6BC13-3B7E-4880-B6AD-E8DF321BAF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8258D-DBAC-4F20-AF21-DF235954FB49}" type="datetime1">
              <a:rPr lang="ru-RU" smtClean="0"/>
              <a:pPr/>
              <a:t>27.11.2019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Slides.kz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6BC13-3B7E-4880-B6AD-E8DF321BAFA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C08B0-077F-4D57-A9D5-A43F837F0766}" type="datetime1">
              <a:rPr lang="ru-RU" smtClean="0"/>
              <a:pPr/>
              <a:t>27.11.2019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Slides.kz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6BC13-3B7E-4880-B6AD-E8DF321BAFA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34A2A-4D32-450F-B51C-401243C888A2}" type="datetime1">
              <a:rPr lang="ru-RU" smtClean="0"/>
              <a:pPr/>
              <a:t>27.11.2019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Slides.kz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6BC13-3B7E-4880-B6AD-E8DF321BAFA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DAF4E-C241-4224-BF9A-48CE24DA6B44}" type="datetime1">
              <a:rPr lang="ru-RU" smtClean="0"/>
              <a:pPr/>
              <a:t>27.11.2019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Slides.kz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6BC13-3B7E-4880-B6AD-E8DF321BAF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149CA-92E5-4192-89A2-07A51F485CC1}" type="datetime1">
              <a:rPr lang="ru-RU" smtClean="0"/>
              <a:pPr/>
              <a:t>27.11.2019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Slides.kz</a:t>
            </a: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6BC13-3B7E-4880-B6AD-E8DF321BAF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36E54-8888-4D94-986C-6EA8E6BC5009}" type="datetime1">
              <a:rPr lang="ru-RU" smtClean="0"/>
              <a:pPr/>
              <a:t>27.11.2019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Slides.kz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6BC13-3B7E-4880-B6AD-E8DF321BAF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3C02C-0B66-4906-9503-58CBDB8DA543}" type="datetime1">
              <a:rPr lang="ru-RU" smtClean="0"/>
              <a:pPr/>
              <a:t>27.11.2019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Slides.kz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6BC13-3B7E-4880-B6AD-E8DF321BAF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BBFF3-D7BB-4A7B-BDD2-86BFDB902844}" type="datetime1">
              <a:rPr lang="ru-RU" smtClean="0"/>
              <a:pPr/>
              <a:t>27.11.2019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Slides.kz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6BC13-3B7E-4880-B6AD-E8DF321BAF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A1745-82FB-47DA-A457-BE6599AFBF20}" type="datetime1">
              <a:rPr lang="ru-RU" smtClean="0"/>
              <a:pPr/>
              <a:t>27.11.2019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Slides.kz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6BC13-3B7E-4880-B6AD-E8DF321BAF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8000">
              <a:srgbClr val="5E9EFF"/>
            </a:gs>
            <a:gs pos="83000">
              <a:srgbClr val="85C2FF"/>
            </a:gs>
            <a:gs pos="10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FC34B1BB-9081-4B99-9F5E-8515300D1D10}" type="datetime1">
              <a:rPr lang="ru-RU" smtClean="0"/>
              <a:pPr/>
              <a:t>27.11.2019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r>
              <a:rPr lang="en-US" smtClean="0"/>
              <a:t>Slides.kz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746BC13-3B7E-4880-B6AD-E8DF321BAFA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0" name="Picture 10" descr="http://kolvit.de/wp-content/uploads/2015/11/world-ma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1942"/>
            <a:ext cx="5472608" cy="4219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3789040"/>
            <a:ext cx="7772400" cy="2383905"/>
          </a:xfrm>
        </p:spPr>
        <p:txBody>
          <a:bodyPr/>
          <a:lstStyle/>
          <a:p>
            <a:r>
              <a:rPr lang="kk-KZ" dirty="0"/>
              <a:t/>
            </a:r>
            <a:br>
              <a:rPr lang="kk-KZ" dirty="0"/>
            </a:br>
            <a:r>
              <a:rPr lang="kk-KZ" dirty="0">
                <a:solidFill>
                  <a:srgbClr val="002060"/>
                </a:solidFill>
              </a:rPr>
              <a:t>Тұңғыш президент күні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6237312"/>
            <a:ext cx="6400800" cy="510952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5118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185738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/>
          <a:lstStyle/>
          <a:p>
            <a:endParaRPr lang="kk-KZ" dirty="0" smtClean="0"/>
          </a:p>
          <a:p>
            <a:endParaRPr lang="kk-KZ" dirty="0" smtClean="0"/>
          </a:p>
          <a:p>
            <a:endParaRPr lang="kk-KZ" dirty="0" smtClean="0"/>
          </a:p>
          <a:p>
            <a:endParaRPr lang="kk-KZ" dirty="0" smtClean="0"/>
          </a:p>
          <a:p>
            <a:endParaRPr lang="kk-KZ" dirty="0" smtClean="0"/>
          </a:p>
          <a:p>
            <a:r>
              <a:rPr lang="kk-KZ" dirty="0" smtClean="0"/>
              <a:t>Мақсаты: Оқушыларға Қ. Р. Президенті Н. Ә. Назарбаев өмірі мен шығармашылыққа толы атқарылған істері туралы мәліметтер беру. Оқушыларға президенттің ел үшін жасаған істерін үлгі – өнеге ету. Оқушыларды өз Отанын, халқын сүйетін азамат болып өсуге, елжандылыққа, патриоттық сезімге тәрбиелеу.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Slides.kz</a:t>
            </a:r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20080"/>
          </a:xfrm>
        </p:spPr>
        <p:txBody>
          <a:bodyPr/>
          <a:lstStyle/>
          <a:p>
            <a:r>
              <a:rPr lang="ru-RU" sz="4500" dirty="0" err="1">
                <a:solidFill>
                  <a:srgbClr val="002060"/>
                </a:solidFill>
              </a:rPr>
              <a:t>Тұңғыш</a:t>
            </a:r>
            <a:r>
              <a:rPr lang="ru-RU" sz="4500" dirty="0">
                <a:solidFill>
                  <a:srgbClr val="002060"/>
                </a:solidFill>
              </a:rPr>
              <a:t> президент </a:t>
            </a:r>
            <a:r>
              <a:rPr lang="ru-RU" sz="4500" dirty="0" err="1">
                <a:solidFill>
                  <a:srgbClr val="002060"/>
                </a:solidFill>
              </a:rPr>
              <a:t>күні</a:t>
            </a:r>
            <a:endParaRPr lang="ru-RU" sz="4500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23928" y="980728"/>
            <a:ext cx="5040560" cy="5400600"/>
          </a:xfrm>
        </p:spPr>
        <p:txBody>
          <a:bodyPr>
            <a:normAutofit fontScale="85000" lnSpcReduction="10000"/>
          </a:bodyPr>
          <a:lstStyle/>
          <a:p>
            <a:r>
              <a:rPr lang="ru-RU" dirty="0" err="1">
                <a:solidFill>
                  <a:srgbClr val="002060"/>
                </a:solidFill>
              </a:rPr>
              <a:t>Қазақстан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Республикасының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тұңғыш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президенті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күні</a:t>
            </a:r>
            <a:r>
              <a:rPr lang="ru-RU" dirty="0">
                <a:solidFill>
                  <a:srgbClr val="002060"/>
                </a:solidFill>
              </a:rPr>
              <a:t> — 1 </a:t>
            </a:r>
            <a:r>
              <a:rPr lang="ru-RU" dirty="0" err="1">
                <a:solidFill>
                  <a:srgbClr val="002060"/>
                </a:solidFill>
              </a:rPr>
              <a:t>желтоқсанда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жыл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сайын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аталып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өтетін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Қазақстандағы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мемлекеттік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мейрам</a:t>
            </a:r>
            <a:r>
              <a:rPr lang="ru-RU" dirty="0">
                <a:solidFill>
                  <a:srgbClr val="002060"/>
                </a:solidFill>
              </a:rPr>
              <a:t>. 2011 </a:t>
            </a:r>
            <a:r>
              <a:rPr lang="ru-RU" dirty="0" err="1">
                <a:solidFill>
                  <a:srgbClr val="002060"/>
                </a:solidFill>
              </a:rPr>
              <a:t>жылғы</a:t>
            </a:r>
            <a:r>
              <a:rPr lang="ru-RU" dirty="0">
                <a:solidFill>
                  <a:srgbClr val="002060"/>
                </a:solidFill>
              </a:rPr>
              <a:t> 10 </a:t>
            </a:r>
            <a:r>
              <a:rPr lang="ru-RU" dirty="0" err="1">
                <a:solidFill>
                  <a:srgbClr val="002060"/>
                </a:solidFill>
              </a:rPr>
              <a:t>желтоқсанда</a:t>
            </a:r>
            <a:r>
              <a:rPr lang="ru-RU" dirty="0">
                <a:solidFill>
                  <a:srgbClr val="002060"/>
                </a:solidFill>
              </a:rPr>
              <a:t> парламент </a:t>
            </a:r>
            <a:r>
              <a:rPr lang="ru-RU" dirty="0" err="1">
                <a:solidFill>
                  <a:srgbClr val="002060"/>
                </a:solidFill>
              </a:rPr>
              <a:t>сенатының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толық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отырысында</a:t>
            </a:r>
            <a:r>
              <a:rPr lang="ru-RU" dirty="0">
                <a:solidFill>
                  <a:srgbClr val="002060"/>
                </a:solidFill>
              </a:rPr>
              <a:t> «</a:t>
            </a:r>
            <a:r>
              <a:rPr lang="ru-RU" dirty="0" err="1">
                <a:solidFill>
                  <a:srgbClr val="002060"/>
                </a:solidFill>
              </a:rPr>
              <a:t>Қазақстан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Республикасының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мерекелері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туралы</a:t>
            </a:r>
            <a:r>
              <a:rPr lang="ru-RU" dirty="0">
                <a:solidFill>
                  <a:srgbClr val="002060"/>
                </a:solidFill>
              </a:rPr>
              <a:t>» </a:t>
            </a:r>
            <a:r>
              <a:rPr lang="ru-RU" dirty="0" err="1">
                <a:solidFill>
                  <a:srgbClr val="002060"/>
                </a:solidFill>
              </a:rPr>
              <a:t>заңына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толықтырулар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енгізу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туралы</a:t>
            </a:r>
            <a:r>
              <a:rPr lang="ru-RU" dirty="0">
                <a:solidFill>
                  <a:srgbClr val="002060"/>
                </a:solidFill>
              </a:rPr>
              <a:t>» </a:t>
            </a:r>
            <a:r>
              <a:rPr lang="ru-RU" dirty="0" err="1">
                <a:solidFill>
                  <a:srgbClr val="002060"/>
                </a:solidFill>
              </a:rPr>
              <a:t>заңнамасына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қол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қойылды</a:t>
            </a:r>
            <a:r>
              <a:rPr lang="ru-RU" dirty="0">
                <a:solidFill>
                  <a:srgbClr val="002060"/>
                </a:solidFill>
              </a:rPr>
              <a:t>. </a:t>
            </a:r>
            <a:r>
              <a:rPr lang="ru-RU" dirty="0" err="1">
                <a:solidFill>
                  <a:srgbClr val="002060"/>
                </a:solidFill>
              </a:rPr>
              <a:t>Қазақстан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Республикасының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алғашқы</a:t>
            </a:r>
            <a:r>
              <a:rPr lang="ru-RU" dirty="0">
                <a:solidFill>
                  <a:srgbClr val="002060"/>
                </a:solidFill>
              </a:rPr>
              <a:t> президент </a:t>
            </a:r>
            <a:r>
              <a:rPr lang="ru-RU" dirty="0" err="1">
                <a:solidFill>
                  <a:srgbClr val="002060"/>
                </a:solidFill>
              </a:rPr>
              <a:t>күнін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атап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өту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Қазақстан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Республикасының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президенті</a:t>
            </a:r>
            <a:r>
              <a:rPr lang="ru-RU" dirty="0">
                <a:solidFill>
                  <a:srgbClr val="002060"/>
                </a:solidFill>
              </a:rPr>
              <a:t> — </a:t>
            </a:r>
            <a:r>
              <a:rPr lang="ru-RU" dirty="0" err="1">
                <a:solidFill>
                  <a:srgbClr val="002060"/>
                </a:solidFill>
              </a:rPr>
              <a:t>Нұрсұлтан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Әбішұлы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Назарбаевтың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мемлекет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алдындағы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дүр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жетістіктерін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тану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мақсатымен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ұйымдастырылған</a:t>
            </a:r>
            <a:r>
              <a:rPr lang="ru-RU" dirty="0">
                <a:solidFill>
                  <a:srgbClr val="002060"/>
                </a:solidFill>
              </a:rPr>
              <a:t>. </a:t>
            </a:r>
          </a:p>
        </p:txBody>
      </p:sp>
      <p:pic>
        <p:nvPicPr>
          <p:cNvPr id="1026" name="Picture 2" descr="http://ortalyk-kaz.kz/_pu/44/5036027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1"/>
          <a:stretch/>
        </p:blipFill>
        <p:spPr bwMode="auto">
          <a:xfrm>
            <a:off x="249540" y="908720"/>
            <a:ext cx="3752850" cy="540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Slides.kz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179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r>
              <a:rPr lang="ru-RU" dirty="0" err="1">
                <a:solidFill>
                  <a:schemeClr val="tx1"/>
                </a:solidFill>
              </a:rPr>
              <a:t>Тарихы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80728"/>
            <a:ext cx="8229600" cy="16561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err="1" smtClean="0">
                <a:solidFill>
                  <a:schemeClr val="tx1"/>
                </a:solidFill>
              </a:rPr>
              <a:t>Бұл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мейрамның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аталуының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негізі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және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алғышарты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болып</a:t>
            </a:r>
            <a:r>
              <a:rPr lang="ru-RU" sz="2000" dirty="0">
                <a:solidFill>
                  <a:schemeClr val="tx1"/>
                </a:solidFill>
              </a:rPr>
              <a:t> 1 </a:t>
            </a:r>
            <a:r>
              <a:rPr lang="ru-RU" sz="2000" dirty="0" err="1">
                <a:solidFill>
                  <a:schemeClr val="tx1"/>
                </a:solidFill>
              </a:rPr>
              <a:t>желтоқсан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күні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болған</a:t>
            </a:r>
            <a:r>
              <a:rPr lang="ru-RU" sz="2000" dirty="0">
                <a:solidFill>
                  <a:schemeClr val="tx1"/>
                </a:solidFill>
              </a:rPr>
              <a:t> президент </a:t>
            </a:r>
            <a:r>
              <a:rPr lang="ru-RU" sz="2000" dirty="0" err="1">
                <a:solidFill>
                  <a:schemeClr val="tx1"/>
                </a:solidFill>
              </a:rPr>
              <a:t>сайлауы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болды</a:t>
            </a:r>
            <a:r>
              <a:rPr lang="ru-RU" sz="2000" dirty="0">
                <a:solidFill>
                  <a:schemeClr val="tx1"/>
                </a:solidFill>
              </a:rPr>
              <a:t>. </a:t>
            </a:r>
            <a:r>
              <a:rPr lang="ru-RU" sz="2000" dirty="0" err="1">
                <a:solidFill>
                  <a:schemeClr val="tx1"/>
                </a:solidFill>
              </a:rPr>
              <a:t>Алғашқы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бүкілхалықтық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сайлау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нәтижесінде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Нұрсұлтан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Әбішұлы</a:t>
            </a:r>
            <a:r>
              <a:rPr lang="ru-RU" sz="2000" dirty="0">
                <a:solidFill>
                  <a:schemeClr val="tx1"/>
                </a:solidFill>
              </a:rPr>
              <a:t> Назарбаев </a:t>
            </a:r>
            <a:r>
              <a:rPr lang="ru-RU" sz="2000" dirty="0" err="1">
                <a:solidFill>
                  <a:schemeClr val="tx1"/>
                </a:solidFill>
              </a:rPr>
              <a:t>алғашқы</a:t>
            </a:r>
            <a:r>
              <a:rPr lang="ru-RU" sz="2000" dirty="0">
                <a:solidFill>
                  <a:schemeClr val="tx1"/>
                </a:solidFill>
              </a:rPr>
              <a:t> президент </a:t>
            </a:r>
            <a:r>
              <a:rPr lang="ru-RU" sz="2000" dirty="0" err="1">
                <a:solidFill>
                  <a:schemeClr val="tx1"/>
                </a:solidFill>
              </a:rPr>
              <a:t>атанды</a:t>
            </a:r>
            <a:r>
              <a:rPr lang="ru-RU" sz="2000" dirty="0">
                <a:solidFill>
                  <a:schemeClr val="tx1"/>
                </a:solidFill>
              </a:rPr>
              <a:t>. </a:t>
            </a:r>
            <a:r>
              <a:rPr lang="ru-RU" sz="2000" dirty="0" err="1">
                <a:solidFill>
                  <a:schemeClr val="tx1"/>
                </a:solidFill>
              </a:rPr>
              <a:t>Ол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жылы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Н.Назарбаев</a:t>
            </a:r>
            <a:r>
              <a:rPr lang="ru-RU" sz="2000" dirty="0">
                <a:solidFill>
                  <a:schemeClr val="tx1"/>
                </a:solidFill>
              </a:rPr>
              <a:t> 88,2% </a:t>
            </a:r>
            <a:r>
              <a:rPr lang="ru-RU" sz="2000" dirty="0" err="1">
                <a:solidFill>
                  <a:schemeClr val="tx1"/>
                </a:solidFill>
              </a:rPr>
              <a:t>дауыс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берушілердің</a:t>
            </a:r>
            <a:r>
              <a:rPr lang="ru-RU" sz="2000" dirty="0">
                <a:solidFill>
                  <a:schemeClr val="tx1"/>
                </a:solidFill>
              </a:rPr>
              <a:t> 98,7% </a:t>
            </a:r>
            <a:r>
              <a:rPr lang="ru-RU" sz="2000" dirty="0" err="1">
                <a:solidFill>
                  <a:schemeClr val="tx1"/>
                </a:solidFill>
              </a:rPr>
              <a:t>дауысына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ие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болған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err="1">
                <a:solidFill>
                  <a:schemeClr val="tx1"/>
                </a:solidFill>
              </a:rPr>
              <a:t>еді</a:t>
            </a:r>
            <a:r>
              <a:rPr lang="ru-RU" sz="200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2050" name="Picture 2" descr="Картинки по запросу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27" b="4896"/>
          <a:stretch/>
        </p:blipFill>
        <p:spPr bwMode="auto">
          <a:xfrm>
            <a:off x="782215" y="2780928"/>
            <a:ext cx="7620000" cy="37019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Slides.kz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00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363272" cy="1052736"/>
          </a:xfrm>
        </p:spPr>
        <p:txBody>
          <a:bodyPr/>
          <a:lstStyle/>
          <a:p>
            <a:r>
              <a:rPr lang="ru-RU" sz="3000" dirty="0">
                <a:solidFill>
                  <a:srgbClr val="002060"/>
                </a:solidFill>
              </a:rPr>
              <a:t>1-ші </a:t>
            </a:r>
            <a:r>
              <a:rPr lang="ru-RU" sz="3000" dirty="0" err="1">
                <a:solidFill>
                  <a:srgbClr val="002060"/>
                </a:solidFill>
              </a:rPr>
              <a:t>Қазақстан</a:t>
            </a:r>
            <a:r>
              <a:rPr lang="ru-RU" sz="3000" dirty="0">
                <a:solidFill>
                  <a:srgbClr val="002060"/>
                </a:solidFill>
              </a:rPr>
              <a:t> </a:t>
            </a:r>
            <a:r>
              <a:rPr lang="ru-RU" sz="3000" dirty="0" err="1">
                <a:solidFill>
                  <a:srgbClr val="002060"/>
                </a:solidFill>
              </a:rPr>
              <a:t>Республикасының</a:t>
            </a:r>
            <a:r>
              <a:rPr lang="ru-RU" sz="3000" dirty="0">
                <a:solidFill>
                  <a:srgbClr val="002060"/>
                </a:solidFill>
              </a:rPr>
              <a:t> </a:t>
            </a:r>
            <a:r>
              <a:rPr lang="ru-RU" sz="3000" dirty="0" err="1">
                <a:solidFill>
                  <a:srgbClr val="002060"/>
                </a:solidFill>
              </a:rPr>
              <a:t>Президенті</a:t>
            </a:r>
            <a:endParaRPr lang="ru-RU" sz="3000" dirty="0">
              <a:solidFill>
                <a:srgbClr val="002060"/>
              </a:solidFill>
            </a:endParaRPr>
          </a:p>
        </p:txBody>
      </p:sp>
      <p:pic>
        <p:nvPicPr>
          <p:cNvPr id="3074" name="Picture 2" descr="Картинки по запросу 1 желтоқсан президент күні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9228"/>
            <a:ext cx="8572500" cy="552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3456384" cy="3528392"/>
          </a:xfr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/>
          <a:lstStyle/>
          <a:p>
            <a:pPr marL="0" indent="0">
              <a:buNone/>
            </a:pP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Нұрсұлтан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Әб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шұлы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Назарбаев (6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шілде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1940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Шамалған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ауылы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Алматы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облысы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—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Қазақстанның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мемлекет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қайраткері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ғалым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Республикасының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тұңғыш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президенті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Slides.kz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752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>
                <a:solidFill>
                  <a:schemeClr val="bg1"/>
                </a:solidFill>
              </a:rPr>
              <a:t>Өмірбаяны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err="1">
                <a:solidFill>
                  <a:srgbClr val="002060"/>
                </a:solidFill>
              </a:rPr>
              <a:t>Нұрсұлтан</a:t>
            </a:r>
            <a:r>
              <a:rPr lang="ru-RU" dirty="0">
                <a:solidFill>
                  <a:srgbClr val="002060"/>
                </a:solidFill>
              </a:rPr>
              <a:t> Назарбаев 1940 </a:t>
            </a:r>
            <a:r>
              <a:rPr lang="ru-RU" dirty="0" err="1">
                <a:solidFill>
                  <a:srgbClr val="002060"/>
                </a:solidFill>
              </a:rPr>
              <a:t>жылы</a:t>
            </a:r>
            <a:r>
              <a:rPr lang="ru-RU" dirty="0">
                <a:solidFill>
                  <a:srgbClr val="002060"/>
                </a:solidFill>
              </a:rPr>
              <a:t> 6 </a:t>
            </a:r>
            <a:r>
              <a:rPr lang="ru-RU" dirty="0" err="1">
                <a:solidFill>
                  <a:srgbClr val="002060"/>
                </a:solidFill>
              </a:rPr>
              <a:t>шілдеде</a:t>
            </a:r>
            <a:r>
              <a:rPr lang="ru-RU" dirty="0">
                <a:solidFill>
                  <a:srgbClr val="002060"/>
                </a:solidFill>
              </a:rPr>
              <a:t> Алматы </a:t>
            </a:r>
            <a:r>
              <a:rPr lang="ru-RU" dirty="0" err="1">
                <a:solidFill>
                  <a:srgbClr val="002060"/>
                </a:solidFill>
              </a:rPr>
              <a:t>облысының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Қарасай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ауданына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қарасты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Шамалған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ауылында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Әбіш</a:t>
            </a:r>
            <a:r>
              <a:rPr lang="ru-RU" dirty="0">
                <a:solidFill>
                  <a:srgbClr val="002060"/>
                </a:solidFill>
              </a:rPr>
              <a:t> пен </a:t>
            </a:r>
            <a:r>
              <a:rPr lang="ru-RU" dirty="0" err="1">
                <a:solidFill>
                  <a:srgbClr val="002060"/>
                </a:solidFill>
              </a:rPr>
              <a:t>Әлжанның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отбасысында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дүниеге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келген</a:t>
            </a:r>
            <a:r>
              <a:rPr lang="ru-RU" dirty="0">
                <a:solidFill>
                  <a:srgbClr val="002060"/>
                </a:solidFill>
              </a:rPr>
              <a:t>. 1940 </a:t>
            </a:r>
            <a:r>
              <a:rPr lang="ru-RU" dirty="0" err="1">
                <a:solidFill>
                  <a:srgbClr val="002060"/>
                </a:solidFill>
              </a:rPr>
              <a:t>жылы</a:t>
            </a:r>
            <a:r>
              <a:rPr lang="ru-RU" dirty="0">
                <a:solidFill>
                  <a:srgbClr val="002060"/>
                </a:solidFill>
              </a:rPr>
              <a:t> 6 </a:t>
            </a:r>
            <a:r>
              <a:rPr lang="ru-RU" dirty="0" err="1">
                <a:solidFill>
                  <a:srgbClr val="002060"/>
                </a:solidFill>
              </a:rPr>
              <a:t>шілдеде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Іле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Алатауының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баурайындағы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Үшқоңыр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жайлауында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Әбіш</a:t>
            </a:r>
            <a:r>
              <a:rPr lang="ru-RU" dirty="0">
                <a:solidFill>
                  <a:srgbClr val="002060"/>
                </a:solidFill>
              </a:rPr>
              <a:t> пен </a:t>
            </a:r>
            <a:r>
              <a:rPr lang="ru-RU" dirty="0" err="1">
                <a:solidFill>
                  <a:srgbClr val="002060"/>
                </a:solidFill>
              </a:rPr>
              <a:t>Әлжан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Назарбаевтардың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шаңырағында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дүниеге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келді</a:t>
            </a:r>
            <a:r>
              <a:rPr lang="ru-RU" dirty="0">
                <a:solidFill>
                  <a:srgbClr val="002060"/>
                </a:solidFill>
              </a:rPr>
              <a:t>. </a:t>
            </a:r>
            <a:r>
              <a:rPr lang="ru-RU" dirty="0" err="1">
                <a:solidFill>
                  <a:srgbClr val="002060"/>
                </a:solidFill>
              </a:rPr>
              <a:t>Оған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әке-шешесі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Нұрсұлтан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деп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ат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қойды.Сәбиге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ат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таңдаудың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өзі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жатқан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бір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хикаяға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айналды</a:t>
            </a:r>
            <a:r>
              <a:rPr lang="ru-RU" dirty="0">
                <a:solidFill>
                  <a:srgbClr val="002060"/>
                </a:solidFill>
              </a:rPr>
              <a:t>. </a:t>
            </a:r>
            <a:r>
              <a:rPr lang="ru-RU" dirty="0" err="1">
                <a:solidFill>
                  <a:srgbClr val="002060"/>
                </a:solidFill>
              </a:rPr>
              <a:t>Тойға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жиналған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ағайын-туыс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түрлі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есімдерді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тұс-тұстан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айтып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жатты</a:t>
            </a:r>
            <a:r>
              <a:rPr lang="ru-RU" dirty="0">
                <a:solidFill>
                  <a:srgbClr val="002060"/>
                </a:solidFill>
              </a:rPr>
              <a:t>. </a:t>
            </a:r>
            <a:r>
              <a:rPr lang="ru-RU" dirty="0" err="1">
                <a:solidFill>
                  <a:srgbClr val="002060"/>
                </a:solidFill>
              </a:rPr>
              <a:t>Ең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ақырында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жаңа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туған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ұлдың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әжесі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Мырзабала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мынадай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ұсыныс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білдірді</a:t>
            </a:r>
            <a:r>
              <a:rPr lang="ru-RU" dirty="0">
                <a:solidFill>
                  <a:srgbClr val="002060"/>
                </a:solidFill>
              </a:rPr>
              <a:t>: «</a:t>
            </a:r>
            <a:r>
              <a:rPr lang="ru-RU" dirty="0" err="1">
                <a:solidFill>
                  <a:srgbClr val="002060"/>
                </a:solidFill>
              </a:rPr>
              <a:t>Менің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сүйікті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немерем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екі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бірдей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есімді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алып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жүрсін</a:t>
            </a:r>
            <a:r>
              <a:rPr lang="ru-RU" dirty="0">
                <a:solidFill>
                  <a:srgbClr val="002060"/>
                </a:solidFill>
              </a:rPr>
              <a:t>. </a:t>
            </a:r>
            <a:r>
              <a:rPr lang="ru-RU" dirty="0" err="1">
                <a:solidFill>
                  <a:srgbClr val="002060"/>
                </a:solidFill>
              </a:rPr>
              <a:t>Оның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аты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Нұрсұлтан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болсын</a:t>
            </a:r>
            <a:r>
              <a:rPr lang="ru-RU" dirty="0">
                <a:solidFill>
                  <a:srgbClr val="002060"/>
                </a:solidFill>
              </a:rPr>
              <a:t>».</a:t>
            </a:r>
            <a:r>
              <a:rPr lang="ru-RU" dirty="0" err="1">
                <a:solidFill>
                  <a:srgbClr val="002060"/>
                </a:solidFill>
              </a:rPr>
              <a:t>Әлемдегі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барлық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әжелер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секілді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Мырзабала</a:t>
            </a:r>
            <a:r>
              <a:rPr lang="ru-RU" dirty="0">
                <a:solidFill>
                  <a:srgbClr val="002060"/>
                </a:solidFill>
              </a:rPr>
              <a:t> да </a:t>
            </a:r>
            <a:r>
              <a:rPr lang="ru-RU" dirty="0" err="1">
                <a:solidFill>
                  <a:srgbClr val="002060"/>
                </a:solidFill>
              </a:rPr>
              <a:t>немересінің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азамат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болып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қалыптасуына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ерекше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еңбек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сіңірді</a:t>
            </a:r>
            <a:r>
              <a:rPr lang="ru-RU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Slides.kz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986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/>
          <a:lstStyle/>
          <a:p>
            <a:r>
              <a:rPr lang="ru-RU" dirty="0" err="1">
                <a:solidFill>
                  <a:srgbClr val="002060"/>
                </a:solidFill>
              </a:rPr>
              <a:t>Қызмет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жолы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764704"/>
            <a:ext cx="8712968" cy="5688632"/>
          </a:xfrm>
        </p:spPr>
        <p:txBody>
          <a:bodyPr>
            <a:normAutofit fontScale="55000" lnSpcReduction="20000"/>
          </a:bodyPr>
          <a:lstStyle/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1960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Днепродзержинск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техникалық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училищесін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1967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Қарағанды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металлургия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комбинатына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қарасты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техникалық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орынын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1976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Кеңес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Одағы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коммунистік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партиясы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Орталық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комитетіне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қарасты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партия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мектебін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бітірген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Еңбек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жолын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1960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Теміртау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қаласындағы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Қарағанды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металлургия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комбинатында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қатардағы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жұмысшы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бастап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домна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пешінің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аға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газдаушылығына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жолдан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өтті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1960—69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жж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—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Қарағанды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металлургия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зауытында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істеді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1969—73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жж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—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Қарағанды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облысы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Теміртау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қаласындағы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партия-комсомол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жұмыстарында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жауапты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қызметтер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атқарды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1973—77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жж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—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Қарметкомбинаттың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партком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хатшысы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1977—79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жж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—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Қарағанды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облыстық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партия комитет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ң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хатшысы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2-ші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хатшысы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1979—84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жж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—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КП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Орталық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Комитетінің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хатшысы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1984—89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жж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—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КСР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Министрлер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Кеңес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ң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төрағасы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1989—91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жж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—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КП ОК б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нш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хатшысы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1990 ж.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ақпан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—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сәуір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аралығында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КСР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Кеңес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ң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төрағасы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1990 ж.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сәуірінен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КСР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президенті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1991 ж.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желтоқсанның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1-інде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тұңғыш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рет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Республикасы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Президентінің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жалпыхалықтық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сайлауы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өтті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Сайлау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нәтижесінде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Нұрсұлтан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Әбішұлы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Назарбаев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басым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дауыспен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(98,78 %)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жеңіске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жетті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1995 ж.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сәуірдің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29-ында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жалпыхалықтық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референдум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нәтижесінде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Республикасы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Президенті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Н.Ә.Назарбаевтың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өкілеттігі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2000 ж.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ұзартылды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1999 ж.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қаңтардың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10-ында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өткен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жалпыхалықтық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сайлаудың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нәтижес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нде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Н. Назарбаев 79,78 %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дауыс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алып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Республикасы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Президенті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сайланды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2005 ж.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желтоқсанның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4-інде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сайлаушылардың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91,5 %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дауысын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алып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Республикасының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Президенті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сайланды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.[1]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2011 ж.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сәуірдің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3-інде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сайлаушылардың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95,5 %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дауысын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алып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Республикасының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Президенті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сайланды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.[2]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2015 ж.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сәуірдің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26-ында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сайлаушылардың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97,7 %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дауысын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алып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Республикасының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Президенті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сайланды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.[3]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Slides.kz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3180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68760"/>
          </a:xfrm>
        </p:spPr>
        <p:txBody>
          <a:bodyPr/>
          <a:lstStyle/>
          <a:p>
            <a:r>
              <a:rPr lang="ru-RU" dirty="0" err="1">
                <a:solidFill>
                  <a:srgbClr val="002060"/>
                </a:solidFill>
              </a:rPr>
              <a:t>Отбасылық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жағдайы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600200"/>
            <a:ext cx="8640960" cy="4781128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Жұбайы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— Сара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Алпысқызы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Бөбек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қорын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басқарады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Президенттің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үш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қызы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бар:</a:t>
            </a:r>
          </a:p>
          <a:p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Дариға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саясат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ғылымдарының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докторы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ЖАҚ "Хабар"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Ақпараттық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агенттігінің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директорлар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Кеңесінің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Төрайымы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Республикасы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Парламенті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Мәжілісінің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депутаты.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Динара — Н.Ә. Назарбаев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атындағы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білімді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қолдау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қорын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басқарады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Forbes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журналының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мәліметі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2011 ж.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наурыз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айына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қарасты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1.3 миллиард АҚШ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долларын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құрайтын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әл-ауқатымен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Қазақстанның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бай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әйелі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боп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саналады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Тимур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Құлыбаевтың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жұбайы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.[4]</a:t>
            </a:r>
          </a:p>
          <a:p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Әлия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бизнеспен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айналысады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«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Элитстрой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құрылыс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компаниясын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басқарады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Н. А.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Назарбаевтың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жеті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немересі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шөбересі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бар.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Slides.kz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4959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err="1">
                <a:solidFill>
                  <a:srgbClr val="002060"/>
                </a:solidFill>
              </a:rPr>
              <a:t>Назарбаевтың</a:t>
            </a:r>
            <a:r>
              <a:rPr lang="ru-RU" sz="3600" dirty="0">
                <a:solidFill>
                  <a:srgbClr val="002060"/>
                </a:solidFill>
              </a:rPr>
              <a:t> </a:t>
            </a:r>
            <a:r>
              <a:rPr lang="ru-RU" sz="3600" dirty="0" err="1">
                <a:solidFill>
                  <a:srgbClr val="002060"/>
                </a:solidFill>
              </a:rPr>
              <a:t>бастамасымен</a:t>
            </a:r>
            <a:r>
              <a:rPr lang="ru-RU" sz="3600" dirty="0">
                <a:solidFill>
                  <a:srgbClr val="002060"/>
                </a:solidFill>
              </a:rPr>
              <a:t> </a:t>
            </a:r>
            <a:r>
              <a:rPr lang="ru-RU" sz="3600" dirty="0" err="1">
                <a:solidFill>
                  <a:srgbClr val="002060"/>
                </a:solidFill>
              </a:rPr>
              <a:t>ашылған</a:t>
            </a:r>
            <a:r>
              <a:rPr lang="ru-RU" sz="3600" dirty="0">
                <a:solidFill>
                  <a:srgbClr val="002060"/>
                </a:solidFill>
              </a:rPr>
              <a:t> </a:t>
            </a:r>
            <a:r>
              <a:rPr lang="ru-RU" sz="3600" dirty="0" err="1">
                <a:solidFill>
                  <a:srgbClr val="002060"/>
                </a:solidFill>
              </a:rPr>
              <a:t>оқу</a:t>
            </a:r>
            <a:r>
              <a:rPr lang="ru-RU" sz="3600" dirty="0">
                <a:solidFill>
                  <a:srgbClr val="002060"/>
                </a:solidFill>
              </a:rPr>
              <a:t> </a:t>
            </a:r>
            <a:r>
              <a:rPr lang="ru-RU" sz="3600" dirty="0" err="1">
                <a:solidFill>
                  <a:srgbClr val="002060"/>
                </a:solidFill>
              </a:rPr>
              <a:t>орындар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700808"/>
            <a:ext cx="8363272" cy="4781128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>
                <a:solidFill>
                  <a:srgbClr val="002060"/>
                </a:solidFill>
              </a:rPr>
              <a:t>Халықаралық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ақпараттық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технологиялар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университеті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dirty="0" err="1">
                <a:solidFill>
                  <a:srgbClr val="002060"/>
                </a:solidFill>
              </a:rPr>
              <a:t>Қазақстан</a:t>
            </a:r>
            <a:r>
              <a:rPr lang="ru-RU" dirty="0">
                <a:solidFill>
                  <a:srgbClr val="002060"/>
                </a:solidFill>
              </a:rPr>
              <a:t> менеджмент институты</a:t>
            </a:r>
          </a:p>
          <a:p>
            <a:r>
              <a:rPr lang="ru-RU" dirty="0" err="1">
                <a:solidFill>
                  <a:srgbClr val="002060"/>
                </a:solidFill>
              </a:rPr>
              <a:t>Қожа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Ахмет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Ясауи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атындағы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Халықаралық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Қазақ-Түрік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университеті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dirty="0">
                <a:solidFill>
                  <a:srgbClr val="002060"/>
                </a:solidFill>
              </a:rPr>
              <a:t>Н. Гумилев </a:t>
            </a:r>
            <a:r>
              <a:rPr lang="ru-RU" dirty="0" err="1">
                <a:solidFill>
                  <a:srgbClr val="002060"/>
                </a:solidFill>
              </a:rPr>
              <a:t>атындағы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Еуразия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университеті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dirty="0" err="1">
                <a:solidFill>
                  <a:srgbClr val="002060"/>
                </a:solidFill>
              </a:rPr>
              <a:t>Ұлттық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мемлекеттік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заң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университеті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dirty="0">
                <a:solidFill>
                  <a:srgbClr val="002060"/>
                </a:solidFill>
              </a:rPr>
              <a:t>Назарбаев Университет</a:t>
            </a:r>
            <a:r>
              <a:rPr lang="en-US" dirty="0">
                <a:solidFill>
                  <a:srgbClr val="002060"/>
                </a:solidFill>
              </a:rPr>
              <a:t>i</a:t>
            </a:r>
          </a:p>
          <a:p>
            <a:r>
              <a:rPr lang="ru-RU" dirty="0">
                <a:solidFill>
                  <a:srgbClr val="002060"/>
                </a:solidFill>
              </a:rPr>
              <a:t>Назарбаев </a:t>
            </a:r>
            <a:r>
              <a:rPr lang="ru-RU" dirty="0" err="1">
                <a:solidFill>
                  <a:srgbClr val="002060"/>
                </a:solidFill>
              </a:rPr>
              <a:t>Зияткерлік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мектептері</a:t>
            </a:r>
            <a:r>
              <a:rPr lang="ru-RU" dirty="0">
                <a:solidFill>
                  <a:srgbClr val="002060"/>
                </a:solidFill>
              </a:rPr>
              <a:t>[6]</a:t>
            </a:r>
          </a:p>
          <a:p>
            <a:r>
              <a:rPr lang="ru-RU" dirty="0" err="1">
                <a:solidFill>
                  <a:srgbClr val="002060"/>
                </a:solidFill>
              </a:rPr>
              <a:t>бірқатар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лицейлер</a:t>
            </a:r>
            <a:r>
              <a:rPr lang="ru-RU" dirty="0">
                <a:solidFill>
                  <a:srgbClr val="002060"/>
                </a:solidFill>
              </a:rPr>
              <a:t> мен </a:t>
            </a:r>
            <a:r>
              <a:rPr lang="ru-RU" dirty="0" err="1">
                <a:solidFill>
                  <a:srgbClr val="002060"/>
                </a:solidFill>
              </a:rPr>
              <a:t>колледждер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dirty="0" err="1">
                <a:solidFill>
                  <a:srgbClr val="002060"/>
                </a:solidFill>
              </a:rPr>
              <a:t>Президенттік</a:t>
            </a:r>
            <a:r>
              <a:rPr lang="ru-RU" dirty="0">
                <a:solidFill>
                  <a:srgbClr val="002060"/>
                </a:solidFill>
              </a:rPr>
              <a:t> «</a:t>
            </a:r>
            <a:r>
              <a:rPr lang="ru-RU" dirty="0" err="1">
                <a:solidFill>
                  <a:srgbClr val="002060"/>
                </a:solidFill>
              </a:rPr>
              <a:t>Болашақ</a:t>
            </a:r>
            <a:r>
              <a:rPr lang="ru-RU" dirty="0">
                <a:solidFill>
                  <a:srgbClr val="002060"/>
                </a:solidFill>
              </a:rPr>
              <a:t>» </a:t>
            </a:r>
            <a:r>
              <a:rPr lang="ru-RU" dirty="0" err="1">
                <a:solidFill>
                  <a:srgbClr val="002060"/>
                </a:solidFill>
              </a:rPr>
              <a:t>бағдарламасы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іске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асуда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ол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бойынша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жастар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дүние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жүзінің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ірі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оқу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орындарында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білім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алып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жатыр</a:t>
            </a:r>
            <a:r>
              <a:rPr lang="ru-RU" dirty="0">
                <a:solidFill>
                  <a:srgbClr val="002060"/>
                </a:solidFill>
              </a:rPr>
              <a:t>.</a:t>
            </a:r>
          </a:p>
          <a:p>
            <a:r>
              <a:rPr lang="ru-RU" dirty="0">
                <a:solidFill>
                  <a:srgbClr val="002060"/>
                </a:solidFill>
              </a:rPr>
              <a:t>Аса </a:t>
            </a:r>
            <a:r>
              <a:rPr lang="ru-RU" dirty="0" err="1">
                <a:solidFill>
                  <a:srgbClr val="002060"/>
                </a:solidFill>
              </a:rPr>
              <a:t>талантты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балалар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үшін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президенттік</a:t>
            </a:r>
            <a:r>
              <a:rPr lang="ru-RU" dirty="0">
                <a:solidFill>
                  <a:srgbClr val="002060"/>
                </a:solidFill>
              </a:rPr>
              <a:t> «</a:t>
            </a:r>
            <a:r>
              <a:rPr lang="ru-RU" dirty="0" err="1">
                <a:solidFill>
                  <a:srgbClr val="002060"/>
                </a:solidFill>
              </a:rPr>
              <a:t>Дарын</a:t>
            </a:r>
            <a:r>
              <a:rPr lang="ru-RU" dirty="0">
                <a:solidFill>
                  <a:srgbClr val="002060"/>
                </a:solidFill>
              </a:rPr>
              <a:t>» </a:t>
            </a:r>
            <a:r>
              <a:rPr lang="ru-RU" dirty="0" err="1">
                <a:solidFill>
                  <a:srgbClr val="002060"/>
                </a:solidFill>
              </a:rPr>
              <a:t>сыйлығы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тағайындалған</a:t>
            </a:r>
            <a:r>
              <a:rPr lang="ru-RU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Slides.kz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0211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>
                <a:solidFill>
                  <a:srgbClr val="002060"/>
                </a:solidFill>
              </a:rPr>
              <a:t>Басқа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лауазымдары</a:t>
            </a:r>
            <a:r>
              <a:rPr lang="ru-RU" dirty="0">
                <a:solidFill>
                  <a:srgbClr val="002060"/>
                </a:solidFill>
              </a:rPr>
              <a:t> мен </a:t>
            </a:r>
            <a:r>
              <a:rPr lang="ru-RU" dirty="0" err="1">
                <a:solidFill>
                  <a:srgbClr val="002060"/>
                </a:solidFill>
              </a:rPr>
              <a:t>мансаптары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772816"/>
            <a:ext cx="5544616" cy="4680520"/>
          </a:xfrm>
        </p:spPr>
        <p:txBody>
          <a:bodyPr>
            <a:normAutofit fontScale="70000" lnSpcReduction="20000"/>
          </a:bodyPr>
          <a:lstStyle/>
          <a:p>
            <a:r>
              <a:rPr lang="ru-RU" dirty="0">
                <a:solidFill>
                  <a:srgbClr val="002060"/>
                </a:solidFill>
              </a:rPr>
              <a:t>Экономика </a:t>
            </a:r>
            <a:r>
              <a:rPr lang="ru-RU" dirty="0" err="1">
                <a:solidFill>
                  <a:srgbClr val="002060"/>
                </a:solidFill>
              </a:rPr>
              <a:t>ғылымдарының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докторы</a:t>
            </a:r>
            <a:r>
              <a:rPr lang="ru-RU" dirty="0">
                <a:solidFill>
                  <a:srgbClr val="002060"/>
                </a:solidFill>
              </a:rPr>
              <a:t> (1993)</a:t>
            </a:r>
          </a:p>
          <a:p>
            <a:r>
              <a:rPr lang="ru-RU" dirty="0">
                <a:solidFill>
                  <a:srgbClr val="002060"/>
                </a:solidFill>
              </a:rPr>
              <a:t>ҚР </a:t>
            </a:r>
            <a:r>
              <a:rPr lang="ru-RU" dirty="0" err="1">
                <a:solidFill>
                  <a:srgbClr val="002060"/>
                </a:solidFill>
              </a:rPr>
              <a:t>Ұлттық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ғылым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академиясының</a:t>
            </a:r>
            <a:r>
              <a:rPr lang="ru-RU" dirty="0">
                <a:solidFill>
                  <a:srgbClr val="002060"/>
                </a:solidFill>
              </a:rPr>
              <a:t> (1995) </a:t>
            </a:r>
            <a:r>
              <a:rPr lang="ru-RU" dirty="0" err="1">
                <a:solidFill>
                  <a:srgbClr val="002060"/>
                </a:solidFill>
              </a:rPr>
              <a:t>және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басқа</a:t>
            </a:r>
            <a:r>
              <a:rPr lang="ru-RU" dirty="0">
                <a:solidFill>
                  <a:srgbClr val="002060"/>
                </a:solidFill>
              </a:rPr>
              <a:t> да </a:t>
            </a:r>
            <a:r>
              <a:rPr lang="ru-RU" dirty="0" err="1">
                <a:solidFill>
                  <a:srgbClr val="002060"/>
                </a:solidFill>
              </a:rPr>
              <a:t>ғылыми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мекемелер</a:t>
            </a:r>
            <a:r>
              <a:rPr lang="ru-RU" dirty="0">
                <a:solidFill>
                  <a:srgbClr val="002060"/>
                </a:solidFill>
              </a:rPr>
              <a:t> мен </a:t>
            </a:r>
            <a:r>
              <a:rPr lang="ru-RU" dirty="0" err="1">
                <a:solidFill>
                  <a:srgbClr val="002060"/>
                </a:solidFill>
              </a:rPr>
              <a:t>шетел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оқу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орындарының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академигі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dirty="0" err="1">
                <a:solidFill>
                  <a:srgbClr val="002060"/>
                </a:solidFill>
              </a:rPr>
              <a:t>Қазақстан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халқы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Ассамблеясының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төрағасы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dirty="0" err="1">
                <a:solidFill>
                  <a:srgbClr val="002060"/>
                </a:solidFill>
              </a:rPr>
              <a:t>Қазақстанның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Қарулы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Күштерінің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Жоғары</a:t>
            </a:r>
            <a:r>
              <a:rPr lang="ru-RU" dirty="0">
                <a:solidFill>
                  <a:srgbClr val="002060"/>
                </a:solidFill>
              </a:rPr>
              <a:t> Бас </a:t>
            </a:r>
            <a:r>
              <a:rPr lang="ru-RU" dirty="0" err="1">
                <a:solidFill>
                  <a:srgbClr val="002060"/>
                </a:solidFill>
              </a:rPr>
              <a:t>Қолбасшысы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dirty="0" err="1">
                <a:solidFill>
                  <a:srgbClr val="002060"/>
                </a:solidFill>
              </a:rPr>
              <a:t>Дүниежүзілік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қазақтар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қауымдастығының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төрағасы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dirty="0" err="1">
                <a:solidFill>
                  <a:srgbClr val="002060"/>
                </a:solidFill>
              </a:rPr>
              <a:t>Нұр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Отан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Халықтық-демократиялық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партиясының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төрағасы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dirty="0" err="1">
                <a:solidFill>
                  <a:srgbClr val="002060"/>
                </a:solidFill>
              </a:rPr>
              <a:t>Дүние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жүзі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қазақтары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ассоциациясының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төрағасы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dirty="0" err="1">
                <a:solidFill>
                  <a:srgbClr val="002060"/>
                </a:solidFill>
              </a:rPr>
              <a:t>Орталық</a:t>
            </a:r>
            <a:r>
              <a:rPr lang="ru-RU" dirty="0">
                <a:solidFill>
                  <a:srgbClr val="002060"/>
                </a:solidFill>
              </a:rPr>
              <a:t> Азия </a:t>
            </a:r>
            <a:r>
              <a:rPr lang="ru-RU" dirty="0" err="1">
                <a:solidFill>
                  <a:srgbClr val="002060"/>
                </a:solidFill>
              </a:rPr>
              <a:t>мемлекеттері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Достық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қорының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құрметті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төрағасы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dirty="0">
                <a:solidFill>
                  <a:srgbClr val="002060"/>
                </a:solidFill>
              </a:rPr>
              <a:t>ЕҚЫҰ-</a:t>
            </a:r>
            <a:r>
              <a:rPr lang="ru-RU" dirty="0" err="1">
                <a:solidFill>
                  <a:srgbClr val="002060"/>
                </a:solidFill>
              </a:rPr>
              <a:t>нің</a:t>
            </a:r>
            <a:r>
              <a:rPr lang="ru-RU" dirty="0">
                <a:solidFill>
                  <a:srgbClr val="002060"/>
                </a:solidFill>
              </a:rPr>
              <a:t> бас </a:t>
            </a:r>
            <a:r>
              <a:rPr lang="ru-RU" dirty="0" err="1">
                <a:solidFill>
                  <a:srgbClr val="002060"/>
                </a:solidFill>
              </a:rPr>
              <a:t>төрағасы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dirty="0" err="1">
                <a:solidFill>
                  <a:srgbClr val="002060"/>
                </a:solidFill>
              </a:rPr>
              <a:t>Бірнеше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жыл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Халықаралық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Аралды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құтқару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қорын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басқарды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098" name="Picture 2" descr="https://upload.wikimedia.org/wikipedia/commons/a/a9/Bush_and_Nazarbaye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7" y="1772816"/>
            <a:ext cx="2881679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Slides.kz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0496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</a:t>
            </a:r>
            <a:r>
              <a:rPr lang="kk-KZ" dirty="0" smtClean="0"/>
              <a:t>ңнама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1-ші </a:t>
            </a:r>
            <a:r>
              <a:rPr lang="ru-RU" dirty="0" err="1">
                <a:solidFill>
                  <a:srgbClr val="002060"/>
                </a:solidFill>
              </a:rPr>
              <a:t>желтоқсан </a:t>
            </a:r>
            <a:r>
              <a:rPr lang="ru-RU" dirty="0">
                <a:solidFill>
                  <a:srgbClr val="002060"/>
                </a:solidFill>
              </a:rPr>
              <a:t>– </a:t>
            </a:r>
            <a:r>
              <a:rPr lang="ru-RU" dirty="0" err="1">
                <a:solidFill>
                  <a:srgbClr val="002060"/>
                </a:solidFill>
              </a:rPr>
              <a:t>Тұңғыш </a:t>
            </a:r>
            <a:r>
              <a:rPr lang="ru-RU" dirty="0">
                <a:solidFill>
                  <a:srgbClr val="002060"/>
                </a:solidFill>
              </a:rPr>
              <a:t>Президент </a:t>
            </a:r>
            <a:r>
              <a:rPr lang="ru-RU" dirty="0" err="1">
                <a:solidFill>
                  <a:srgbClr val="002060"/>
                </a:solidFill>
              </a:rPr>
              <a:t>күні</a:t>
            </a:r>
            <a:r>
              <a:rPr lang="ru-RU" dirty="0">
                <a:solidFill>
                  <a:srgbClr val="002060"/>
                </a:solidFill>
              </a:rPr>
              <a:t>. </a:t>
            </a:r>
            <a:r>
              <a:rPr lang="ru-RU" dirty="0" smtClean="0">
                <a:solidFill>
                  <a:srgbClr val="002060"/>
                </a:solidFill>
              </a:rPr>
              <a:t> Парламент </a:t>
            </a:r>
            <a:r>
              <a:rPr lang="ru-RU" dirty="0">
                <a:solidFill>
                  <a:srgbClr val="002060"/>
                </a:solidFill>
              </a:rPr>
              <a:t>1991 </a:t>
            </a:r>
            <a:r>
              <a:rPr lang="ru-RU" dirty="0" err="1">
                <a:solidFill>
                  <a:srgbClr val="002060"/>
                </a:solidFill>
              </a:rPr>
              <a:t>жылдың </a:t>
            </a:r>
            <a:r>
              <a:rPr lang="ru-RU" dirty="0">
                <a:solidFill>
                  <a:srgbClr val="002060"/>
                </a:solidFill>
              </a:rPr>
              <a:t>1-ші </a:t>
            </a:r>
            <a:r>
              <a:rPr lang="ru-RU" dirty="0" err="1">
                <a:solidFill>
                  <a:srgbClr val="002060"/>
                </a:solidFill>
              </a:rPr>
              <a:t>желтоқсанда өткен Тұңғыш Президенттің сайлауына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қатысты осындай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шешім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қабылдаған болатын</a:t>
            </a:r>
            <a:r>
              <a:rPr lang="ru-RU" dirty="0">
                <a:solidFill>
                  <a:srgbClr val="002060"/>
                </a:solidFill>
              </a:rPr>
              <a:t>. </a:t>
            </a:r>
            <a:r>
              <a:rPr lang="ru-RU" dirty="0" err="1">
                <a:solidFill>
                  <a:srgbClr val="002060"/>
                </a:solidFill>
              </a:rPr>
              <a:t>Биылғы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жылдың</a:t>
            </a:r>
            <a:r>
              <a:rPr lang="ru-RU" dirty="0">
                <a:solidFill>
                  <a:srgbClr val="002060"/>
                </a:solidFill>
              </a:rPr>
              <a:t> 1-ші </a:t>
            </a:r>
            <a:r>
              <a:rPr lang="ru-RU" dirty="0" err="1">
                <a:solidFill>
                  <a:srgbClr val="002060"/>
                </a:solidFill>
              </a:rPr>
              <a:t>желтоқсаны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сенбі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күніне</a:t>
            </a:r>
            <a:r>
              <a:rPr lang="ru-RU" dirty="0">
                <a:solidFill>
                  <a:srgbClr val="002060"/>
                </a:solidFill>
              </a:rPr>
              <a:t> тура </a:t>
            </a:r>
            <a:r>
              <a:rPr lang="ru-RU" dirty="0" err="1">
                <a:solidFill>
                  <a:srgbClr val="002060"/>
                </a:solidFill>
              </a:rPr>
              <a:t>келіп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тұр</a:t>
            </a:r>
            <a:r>
              <a:rPr lang="ru-RU" dirty="0">
                <a:solidFill>
                  <a:srgbClr val="002060"/>
                </a:solidFill>
              </a:rPr>
              <a:t>. Ал, </a:t>
            </a:r>
            <a:r>
              <a:rPr lang="ru-RU" dirty="0" err="1">
                <a:solidFill>
                  <a:srgbClr val="002060"/>
                </a:solidFill>
              </a:rPr>
              <a:t>Қазақстан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Республикасындағы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мерекелер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туралы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Заңның</a:t>
            </a:r>
            <a:r>
              <a:rPr lang="ru-RU" dirty="0">
                <a:solidFill>
                  <a:srgbClr val="002060"/>
                </a:solidFill>
              </a:rPr>
              <a:t> 5-ші </a:t>
            </a:r>
            <a:r>
              <a:rPr lang="ru-RU" dirty="0" err="1">
                <a:solidFill>
                  <a:srgbClr val="002060"/>
                </a:solidFill>
              </a:rPr>
              <a:t>бабында</a:t>
            </a:r>
            <a:r>
              <a:rPr lang="ru-RU" dirty="0">
                <a:solidFill>
                  <a:srgbClr val="002060"/>
                </a:solidFill>
              </a:rPr>
              <a:t> «</a:t>
            </a:r>
            <a:r>
              <a:rPr lang="ru-RU" dirty="0" err="1">
                <a:solidFill>
                  <a:srgbClr val="002060"/>
                </a:solidFill>
              </a:rPr>
              <a:t>Демалыс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және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мерекекүндері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сәйкес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келген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жағдайда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мерекеден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кейінгі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жұмыс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күні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демалыс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күні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болады</a:t>
            </a:r>
            <a:r>
              <a:rPr lang="ru-RU" dirty="0">
                <a:solidFill>
                  <a:srgbClr val="002060"/>
                </a:solidFill>
              </a:rPr>
              <a:t>», </a:t>
            </a:r>
            <a:r>
              <a:rPr lang="ru-RU" dirty="0" err="1">
                <a:solidFill>
                  <a:srgbClr val="002060"/>
                </a:solidFill>
              </a:rPr>
              <a:t>делінген.Осы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күні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сенбіге</a:t>
            </a:r>
            <a:r>
              <a:rPr lang="ru-RU" dirty="0">
                <a:solidFill>
                  <a:srgbClr val="002060"/>
                </a:solidFill>
              </a:rPr>
              <a:t> тура </a:t>
            </a:r>
            <a:r>
              <a:rPr lang="ru-RU" dirty="0" err="1">
                <a:solidFill>
                  <a:srgbClr val="002060"/>
                </a:solidFill>
              </a:rPr>
              <a:t>келгендіктен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қазақстандықтар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дүйсенбі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яғни</a:t>
            </a:r>
            <a:r>
              <a:rPr lang="ru-RU" dirty="0">
                <a:solidFill>
                  <a:srgbClr val="002060"/>
                </a:solidFill>
              </a:rPr>
              <a:t> 3-ші </a:t>
            </a:r>
            <a:r>
              <a:rPr lang="ru-RU" dirty="0" err="1">
                <a:solidFill>
                  <a:srgbClr val="002060"/>
                </a:solidFill>
              </a:rPr>
              <a:t>желтоқсандада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демалады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Slides.kz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5134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>
                <a:solidFill>
                  <a:srgbClr val="FF0066"/>
                </a:solidFill>
                <a:latin typeface="Times New Roman" pitchFamily="18" charset="0"/>
              </a:rPr>
              <a:t>Ресми ант беру рәсімі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Slides.kz</a:t>
            </a:r>
            <a:endParaRPr lang="ru-RU"/>
          </a:p>
        </p:txBody>
      </p:sp>
      <p:pic>
        <p:nvPicPr>
          <p:cNvPr id="5" name="Picture 4" descr="5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643050"/>
            <a:ext cx="7858180" cy="478634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scene3d>
            <a:camera prst="obliqueBottomLeft"/>
            <a:lightRig rig="threePt" dir="t"/>
          </a:scene3d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>
                <a:solidFill>
                  <a:srgbClr val="FF0066"/>
                </a:solidFill>
              </a:rPr>
              <a:t>Президент алқасы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Slides.kz</a:t>
            </a:r>
            <a:endParaRPr lang="ru-RU"/>
          </a:p>
        </p:txBody>
      </p:sp>
      <p:pic>
        <p:nvPicPr>
          <p:cNvPr id="5" name="Picture 4" descr="27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00165" y="1714488"/>
            <a:ext cx="5715041" cy="45005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</p:spPr>
        <p:txBody>
          <a:bodyPr/>
          <a:lstStyle/>
          <a:p>
            <a: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Елін сүйген, елі сүйген елбасы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Slides.kz</a:t>
            </a:r>
            <a:endParaRPr lang="ru-RU"/>
          </a:p>
        </p:txBody>
      </p:sp>
      <p:pic>
        <p:nvPicPr>
          <p:cNvPr id="5" name="Picture 1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71472" y="1702149"/>
            <a:ext cx="2286016" cy="432206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3714744" y="1785926"/>
            <a:ext cx="507209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</a:rPr>
              <a:t>Жекелеген сұхбаттар мен очерктерден тұратын бұл кітапта Қазақстан Республикасының тұңғыш Президенті Н. Ә. Назарбаевтың елімізді басқаруда атқарған ұлан-ғайыр істері, саясаткер, адам және азамат ретіндегі кейбір қырлары сөз болады.</a:t>
            </a:r>
            <a:r>
              <a:rPr lang="ru-RU" dirty="0" smtClean="0">
                <a:solidFill>
                  <a:srgbClr val="FF0000"/>
                </a:solidFill>
                <a:latin typeface="Monotype Corsiva" pitchFamily="66" charset="0"/>
              </a:rPr>
              <a:t> 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500561" y="3982998"/>
            <a:ext cx="15365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714744" y="4398496"/>
            <a:ext cx="31432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 </a:t>
            </a:r>
            <a:r>
              <a:rPr lang="kk-KZ" b="1" dirty="0" smtClean="0">
                <a:latin typeface="Times New Roman" pitchFamily="18" charset="0"/>
              </a:rPr>
              <a:t>Қасымбеков М.  Елін сүйген, елі сүйген Елбасы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Назарларыңызға рахмет!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kk-KZ" smtClean="0">
                <a:solidFill>
                  <a:srgbClr val="FF0000"/>
                </a:solidFill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Slides.kz</a:t>
            </a:r>
            <a:endParaRPr lang="ru-RU"/>
          </a:p>
        </p:txBody>
      </p:sp>
      <p:pic>
        <p:nvPicPr>
          <p:cNvPr id="5" name="Рисунок 4" descr="http://dreempics.com/img/picture/May/14/355925b6157af7bc1f034fdaa9449d24/4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3" y="2143115"/>
            <a:ext cx="7286676" cy="3857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34</TotalTime>
  <Words>971</Words>
  <Application>Microsoft Office PowerPoint</Application>
  <PresentationFormat>Экран (4:3)</PresentationFormat>
  <Paragraphs>90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Calibri</vt:lpstr>
      <vt:lpstr>Century Gothic</vt:lpstr>
      <vt:lpstr>Courier New</vt:lpstr>
      <vt:lpstr>Monotype Corsiva</vt:lpstr>
      <vt:lpstr>Palatino Linotype</vt:lpstr>
      <vt:lpstr>Times New Roman</vt:lpstr>
      <vt:lpstr>Исполнительная</vt:lpstr>
      <vt:lpstr> Тұңғыш президент күні</vt:lpstr>
      <vt:lpstr>Презентация PowerPoint</vt:lpstr>
      <vt:lpstr>Тұңғыш президент күні</vt:lpstr>
      <vt:lpstr>Тарихы</vt:lpstr>
      <vt:lpstr>1-ші Қазақстан Республикасының Президенті</vt:lpstr>
      <vt:lpstr>Өмірбаяны</vt:lpstr>
      <vt:lpstr>Қызмет жолы</vt:lpstr>
      <vt:lpstr>Отбасылық жағдайы</vt:lpstr>
      <vt:lpstr>Назарбаевтың бастамасымен ашылған оқу орындар</vt:lpstr>
      <vt:lpstr>Басқа лауазымдары мен мансаптары</vt:lpstr>
      <vt:lpstr>Заңнама</vt:lpstr>
      <vt:lpstr>Ресми ант беру рәсімі</vt:lpstr>
      <vt:lpstr>Президент алқасы</vt:lpstr>
      <vt:lpstr>   Елін сүйген, елі сүйген елбасы</vt:lpstr>
      <vt:lpstr>Назарларыңызға рахмет!</vt:lpstr>
    </vt:vector>
  </TitlesOfParts>
  <Company>*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желтоқсан Тұңғыш президент күні</dc:title>
  <dc:creator>User</dc:creator>
  <cp:lastModifiedBy>Пользователь</cp:lastModifiedBy>
  <cp:revision>19</cp:revision>
  <dcterms:created xsi:type="dcterms:W3CDTF">2016-11-19T09:38:43Z</dcterms:created>
  <dcterms:modified xsi:type="dcterms:W3CDTF">2019-11-27T11:01:52Z</dcterms:modified>
</cp:coreProperties>
</file>