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63" r:id="rId7"/>
    <p:sldId id="264" r:id="rId8"/>
    <p:sldId id="258" r:id="rId9"/>
    <p:sldId id="275" r:id="rId10"/>
    <p:sldId id="265" r:id="rId11"/>
    <p:sldId id="266" r:id="rId12"/>
    <p:sldId id="267" r:id="rId13"/>
    <p:sldId id="268" r:id="rId14"/>
    <p:sldId id="271" r:id="rId15"/>
    <p:sldId id="272" r:id="rId16"/>
    <p:sldId id="274" r:id="rId17"/>
    <p:sldId id="273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7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61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342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90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37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83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69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69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28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20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12000">
              <a:schemeClr val="accent3">
                <a:lumMod val="60000"/>
                <a:lumOff val="40000"/>
              </a:schemeClr>
            </a:gs>
            <a:gs pos="98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02858-0CE2-444E-80F0-8DD3E229E38F}" type="datetimeFigureOut">
              <a:rPr lang="ru-RU" smtClean="0"/>
              <a:t>10.02.2015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0EDFE-F36D-4FE8-BB58-8AF8C0C97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28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22758" cy="293102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Тема урока: Плазма крови, её состав. Форменные элементы крови, их строение и функции. их строение и </a:t>
            </a:r>
            <a:r>
              <a:rPr lang="ru-RU" b="1" dirty="0" smtClean="0">
                <a:solidFill>
                  <a:srgbClr val="FFFF00"/>
                </a:solidFill>
              </a:rPr>
              <a:t>функции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58100"/>
            <a:ext cx="10008358" cy="1460312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Подготовила: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Маскевич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А.В.</a:t>
            </a:r>
          </a:p>
          <a:p>
            <a:pPr algn="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учитель биологии и химии</a:t>
            </a:r>
          </a:p>
          <a:p>
            <a:pPr algn="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редней школы №1 г. Атбасар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385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7680" y="286603"/>
            <a:ext cx="1130808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Тест на знание определений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закончите предложение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>
              <a:spcAft>
                <a:spcPts val="0"/>
              </a:spcAft>
            </a:pP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Прозрачная жидкость, в которой, в отличие от крови, нет эритроцитов и тромбоцитов  и меньше белков … 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Внутренняя среда организма состоит … 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Промежуточная внутренняя среда – это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……..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Питательные вещества, кислород, продукты обмена веществ, проходят через клеточную мембрану в виде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Кровь относится к ткани … </a:t>
            </a:r>
            <a:endParaRPr lang="ru-RU" sz="32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endParaRPr lang="ru-RU" sz="28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endParaRPr lang="ru-RU" sz="2800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endParaRPr lang="ru-RU" sz="28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92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0515" y="354842"/>
            <a:ext cx="83797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Критерии оценивания: без ошибок – 5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                                        </a:t>
            </a:r>
            <a:r>
              <a:rPr lang="ru-RU" sz="2800" b="1" dirty="0" smtClean="0">
                <a:solidFill>
                  <a:srgbClr val="7030A0"/>
                </a:solidFill>
              </a:rPr>
              <a:t>    1- </a:t>
            </a:r>
            <a:r>
              <a:rPr lang="ru-RU" sz="2800" b="1" dirty="0">
                <a:solidFill>
                  <a:srgbClr val="7030A0"/>
                </a:solidFill>
              </a:rPr>
              <a:t>ошибки – 4</a:t>
            </a:r>
          </a:p>
          <a:p>
            <a:r>
              <a:rPr lang="ru-RU" sz="2800" b="1" dirty="0">
                <a:solidFill>
                  <a:srgbClr val="7030A0"/>
                </a:solidFill>
              </a:rPr>
              <a:t>                                        </a:t>
            </a:r>
            <a:r>
              <a:rPr lang="ru-RU" sz="2800" b="1" dirty="0" smtClean="0">
                <a:solidFill>
                  <a:srgbClr val="7030A0"/>
                </a:solidFill>
              </a:rPr>
              <a:t>    2 </a:t>
            </a:r>
            <a:r>
              <a:rPr lang="ru-RU" sz="2800" b="1" dirty="0">
                <a:solidFill>
                  <a:srgbClr val="7030A0"/>
                </a:solidFill>
              </a:rPr>
              <a:t>– ошибки – 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0500" y="1739837"/>
            <a:ext cx="1106833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1</a:t>
            </a:r>
            <a:r>
              <a:rPr lang="ru-RU" dirty="0" smtClean="0"/>
              <a:t>.</a:t>
            </a:r>
            <a:r>
              <a:rPr lang="ru-RU" sz="3200" dirty="0" smtClean="0"/>
              <a:t>Прозрачная </a:t>
            </a:r>
            <a:r>
              <a:rPr lang="ru-RU" sz="3200" dirty="0"/>
              <a:t>жидкость, в которой, в отличие от крови, нет эритроцитов и тромбоцитов  и меньше белков … (</a:t>
            </a:r>
            <a:r>
              <a:rPr lang="ru-RU" sz="3200" dirty="0">
                <a:solidFill>
                  <a:srgbClr val="FF0000"/>
                </a:solidFill>
              </a:rPr>
              <a:t>лимфа</a:t>
            </a:r>
            <a:r>
              <a:rPr lang="ru-RU" sz="3200" dirty="0"/>
              <a:t>)</a:t>
            </a:r>
          </a:p>
          <a:p>
            <a:r>
              <a:rPr lang="ru-RU" sz="3200" dirty="0" smtClean="0"/>
              <a:t>2.Внутренняя </a:t>
            </a:r>
            <a:r>
              <a:rPr lang="ru-RU" sz="3200" dirty="0"/>
              <a:t>среда организма состоит … (</a:t>
            </a:r>
            <a:r>
              <a:rPr lang="ru-RU" sz="3200" dirty="0">
                <a:solidFill>
                  <a:srgbClr val="FF0000"/>
                </a:solidFill>
              </a:rPr>
              <a:t>крови, тканевой жидкости, лимфы</a:t>
            </a:r>
            <a:r>
              <a:rPr lang="ru-RU" sz="3200" dirty="0"/>
              <a:t>)</a:t>
            </a:r>
          </a:p>
          <a:p>
            <a:r>
              <a:rPr lang="ru-RU" sz="3200" dirty="0" smtClean="0"/>
              <a:t>3.Промежуточная </a:t>
            </a:r>
            <a:r>
              <a:rPr lang="ru-RU" sz="3200" dirty="0"/>
              <a:t>внутренняя среда – это … (</a:t>
            </a:r>
            <a:r>
              <a:rPr lang="ru-RU" sz="3200" dirty="0">
                <a:solidFill>
                  <a:srgbClr val="FF0000"/>
                </a:solidFill>
              </a:rPr>
              <a:t>тканевая жидкость</a:t>
            </a:r>
            <a:r>
              <a:rPr lang="ru-RU" sz="3200" dirty="0"/>
              <a:t>)</a:t>
            </a:r>
          </a:p>
          <a:p>
            <a:r>
              <a:rPr lang="ru-RU" sz="3200" dirty="0" smtClean="0"/>
              <a:t>4. Питательные </a:t>
            </a:r>
            <a:r>
              <a:rPr lang="ru-RU" sz="3200" dirty="0"/>
              <a:t>вещества, кислород, продукты обмена веществ, проходят через клеточную мембрану в виде …(</a:t>
            </a:r>
            <a:r>
              <a:rPr lang="ru-RU" sz="3200" dirty="0" smtClean="0">
                <a:solidFill>
                  <a:srgbClr val="FF0000"/>
                </a:solidFill>
              </a:rPr>
              <a:t>растворов</a:t>
            </a:r>
            <a:r>
              <a:rPr lang="ru-RU" sz="3200" dirty="0" smtClean="0"/>
              <a:t>)</a:t>
            </a:r>
          </a:p>
          <a:p>
            <a:r>
              <a:rPr lang="ru-RU" sz="3200" dirty="0" smtClean="0"/>
              <a:t>5.Кровь </a:t>
            </a:r>
            <a:r>
              <a:rPr lang="ru-RU" sz="3200" dirty="0"/>
              <a:t>относится к ткани … (</a:t>
            </a:r>
            <a:r>
              <a:rPr lang="ru-RU" sz="3200" dirty="0">
                <a:solidFill>
                  <a:srgbClr val="FF0000"/>
                </a:solidFill>
              </a:rPr>
              <a:t>соединительной</a:t>
            </a:r>
            <a:r>
              <a:rPr lang="ru-RU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9340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3349" y="788175"/>
            <a:ext cx="91940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Что по артериям течет? Что человеку жизнь дает?</a:t>
            </a:r>
          </a:p>
          <a:p>
            <a:pPr algn="ctr"/>
            <a:r>
              <a:rPr lang="ru-RU" sz="3200" b="1" dirty="0">
                <a:solidFill>
                  <a:srgbClr val="7030A0"/>
                </a:solidFill>
              </a:rPr>
              <a:t>Оно похоже на вино, но больше пользы от него!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36526" y="3335824"/>
            <a:ext cx="750626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Кровь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890" y="2164425"/>
            <a:ext cx="5410343" cy="421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44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09" y="300251"/>
            <a:ext cx="9444250" cy="643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75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2447" y="436729"/>
            <a:ext cx="94306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 </a:t>
            </a:r>
            <a:r>
              <a:rPr lang="ru-RU" sz="4000" b="1" i="1" dirty="0" smtClean="0">
                <a:solidFill>
                  <a:srgbClr val="FFFF00"/>
                </a:solidFill>
              </a:rPr>
              <a:t>«</a:t>
            </a:r>
            <a:r>
              <a:rPr lang="ru-RU" sz="4000" b="1" i="1" dirty="0">
                <a:solidFill>
                  <a:srgbClr val="FFFF00"/>
                </a:solidFill>
              </a:rPr>
              <a:t>Кровь как зеркало отражает многое из того, что </a:t>
            </a:r>
            <a:r>
              <a:rPr lang="ru-RU" sz="4000" b="1" i="1" dirty="0" smtClean="0">
                <a:solidFill>
                  <a:srgbClr val="FFFF00"/>
                </a:solidFill>
              </a:rPr>
              <a:t>происходит </a:t>
            </a:r>
            <a:r>
              <a:rPr lang="ru-RU" sz="4000" b="1" i="1" dirty="0">
                <a:solidFill>
                  <a:srgbClr val="FFFF00"/>
                </a:solidFill>
              </a:rPr>
              <a:t>в организме» </a:t>
            </a:r>
            <a:endParaRPr lang="ru-RU" sz="4000" b="1" i="1" dirty="0" smtClean="0">
              <a:solidFill>
                <a:srgbClr val="FFFF00"/>
              </a:solidFill>
            </a:endParaRPr>
          </a:p>
          <a:p>
            <a:pPr algn="r"/>
            <a:r>
              <a:rPr lang="ru-RU" sz="4000" b="1" i="1" dirty="0" smtClean="0">
                <a:solidFill>
                  <a:srgbClr val="FFFF00"/>
                </a:solidFill>
              </a:rPr>
              <a:t>Н.А</a:t>
            </a:r>
            <a:r>
              <a:rPr lang="ru-RU" sz="4000" b="1" i="1" dirty="0">
                <a:solidFill>
                  <a:srgbClr val="FFFF00"/>
                </a:solidFill>
              </a:rPr>
              <a:t>. Кассирский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3581" y="2610495"/>
            <a:ext cx="102494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урока:</a:t>
            </a:r>
          </a:p>
          <a:p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	Познакомиться с основными понятиями темы: кровь, плазма крови, лейкоциты, эритроциты, тромбоциты;</a:t>
            </a:r>
          </a:p>
          <a:p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	Изучить состав и функции крови;</a:t>
            </a:r>
          </a:p>
          <a:p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	Определить значение крови для организма</a:t>
            </a:r>
          </a:p>
        </p:txBody>
      </p:sp>
    </p:spTree>
    <p:extLst>
      <p:ext uri="{BB962C8B-B14F-4D97-AF65-F5344CB8AC3E}">
        <p14:creationId xmlns:p14="http://schemas.microsoft.com/office/powerpoint/2010/main" val="4171851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263" y="300251"/>
            <a:ext cx="115187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Без крови человека нет, на что она? Вот вам ответ: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Все функции, важнейшие для нас, кровь в организме выполняет.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Она нас воздухом питает, и от бактерий защищает, и даже раны заживляет.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Питательные вещества разносит, и шлаки разные выносит.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2263" y="4076755"/>
            <a:ext cx="1101374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Но кто трудился и страдал, чтобы о крови мир узнал?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Сервет и Гарвей, Мечников Илья трудились все-таки не зря!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Потравит много сил, старанья, вы дали людям свет и знание.</a:t>
            </a:r>
          </a:p>
        </p:txBody>
      </p:sp>
    </p:spTree>
    <p:extLst>
      <p:ext uri="{BB962C8B-B14F-4D97-AF65-F5344CB8AC3E}">
        <p14:creationId xmlns:p14="http://schemas.microsoft.com/office/powerpoint/2010/main" val="230641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626605" y="1980305"/>
            <a:ext cx="2381250" cy="32575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70916" y="1101022"/>
            <a:ext cx="1633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Уильям Гарвей</a:t>
            </a:r>
          </a:p>
        </p:txBody>
      </p:sp>
      <p:pic>
        <p:nvPicPr>
          <p:cNvPr id="1026" name="Picture 2" descr="Michael Servet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99" y="996493"/>
            <a:ext cx="238125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7863" y="128039"/>
            <a:ext cx="1650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Мигель Сервет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8338" y="4376056"/>
            <a:ext cx="20873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Описал </a:t>
            </a:r>
            <a:r>
              <a:rPr lang="ru-RU" dirty="0"/>
              <a:t>малый </a:t>
            </a:r>
            <a:r>
              <a:rPr lang="ru-RU" dirty="0" smtClean="0"/>
              <a:t>круг</a:t>
            </a:r>
          </a:p>
          <a:p>
            <a:r>
              <a:rPr lang="ru-RU" dirty="0" smtClean="0"/>
              <a:t> </a:t>
            </a:r>
            <a:r>
              <a:rPr lang="ru-RU" dirty="0"/>
              <a:t>кровообращения.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72363" y="5411338"/>
            <a:ext cx="32304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Описал большой и </a:t>
            </a:r>
            <a:r>
              <a:rPr lang="ru-RU" dirty="0" smtClean="0"/>
              <a:t>малый круги  </a:t>
            </a:r>
          </a:p>
          <a:p>
            <a:pPr algn="ctr"/>
            <a:r>
              <a:rPr lang="ru-RU" dirty="0" smtClean="0"/>
              <a:t>кровообращения</a:t>
            </a:r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87212" y="1453236"/>
            <a:ext cx="1817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английский врач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0390" y="627161"/>
            <a:ext cx="3085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испанский мыслитель и врач.</a:t>
            </a:r>
          </a:p>
        </p:txBody>
      </p:sp>
      <p:pic>
        <p:nvPicPr>
          <p:cNvPr id="1028" name="Picture 4" descr="Илья Мечник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012" y="1780377"/>
            <a:ext cx="2439445" cy="273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181664" y="783338"/>
            <a:ext cx="4207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Илья Ильич Мечников (1845-1916) — </a:t>
            </a:r>
            <a:endParaRPr lang="ru-RU" dirty="0" smtClean="0"/>
          </a:p>
          <a:p>
            <a:r>
              <a:rPr lang="ru-RU" dirty="0" smtClean="0"/>
              <a:t>российский </a:t>
            </a:r>
            <a:r>
              <a:rPr lang="ru-RU" dirty="0"/>
              <a:t>биолог и патолог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336923" y="4765007"/>
            <a:ext cx="3487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Создатель </a:t>
            </a:r>
            <a:r>
              <a:rPr lang="ru-RU" dirty="0"/>
              <a:t>учения о фагоцитозе и </a:t>
            </a:r>
            <a:endParaRPr lang="ru-RU" dirty="0" smtClean="0"/>
          </a:p>
          <a:p>
            <a:r>
              <a:rPr lang="ru-RU" dirty="0" smtClean="0"/>
              <a:t>теории </a:t>
            </a:r>
            <a:r>
              <a:rPr lang="ru-RU" dirty="0"/>
              <a:t>иммунитета</a:t>
            </a:r>
          </a:p>
        </p:txBody>
      </p:sp>
    </p:spTree>
    <p:extLst>
      <p:ext uri="{BB962C8B-B14F-4D97-AF65-F5344CB8AC3E}">
        <p14:creationId xmlns:p14="http://schemas.microsoft.com/office/powerpoint/2010/main" val="313061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6370" y="373123"/>
            <a:ext cx="110956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/>
              <a:t> </a:t>
            </a:r>
            <a:r>
              <a:rPr lang="ru-RU" sz="3600" b="1" i="1" dirty="0" smtClean="0">
                <a:solidFill>
                  <a:srgbClr val="FFFF00"/>
                </a:solidFill>
              </a:rPr>
              <a:t>Тема </a:t>
            </a:r>
            <a:r>
              <a:rPr lang="ru-RU" sz="3600" b="1" i="1" dirty="0">
                <a:solidFill>
                  <a:srgbClr val="FFFF00"/>
                </a:solidFill>
              </a:rPr>
              <a:t>урока:</a:t>
            </a:r>
          </a:p>
          <a:p>
            <a:r>
              <a:rPr lang="ru-RU" sz="3600" b="1" i="1" dirty="0">
                <a:solidFill>
                  <a:srgbClr val="FFFF00"/>
                </a:solidFill>
              </a:rPr>
              <a:t> Плазма крови, её состав. Форменные элементы крови, их строение и функции.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006" y="2377440"/>
            <a:ext cx="6837527" cy="416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877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081" y="545910"/>
            <a:ext cx="114504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Кровь в организме выполняет : </a:t>
            </a:r>
            <a:endParaRPr lang="ru-RU" sz="3600" dirty="0" smtClean="0"/>
          </a:p>
          <a:p>
            <a:pPr algn="ctr"/>
            <a:r>
              <a:rPr lang="ru-RU" sz="3600" dirty="0" smtClean="0"/>
              <a:t>- </a:t>
            </a:r>
            <a:r>
              <a:rPr lang="ru-RU" sz="3600" dirty="0"/>
              <a:t>транспортную </a:t>
            </a:r>
          </a:p>
          <a:p>
            <a:pPr algn="ctr"/>
            <a:r>
              <a:rPr lang="ru-RU" sz="3600" dirty="0"/>
              <a:t>- питательную                             - </a:t>
            </a:r>
            <a:r>
              <a:rPr lang="ru-RU" sz="3600" dirty="0" smtClean="0"/>
              <a:t>гуморальную    </a:t>
            </a:r>
            <a:endParaRPr lang="ru-RU" sz="3600" dirty="0"/>
          </a:p>
          <a:p>
            <a:pPr algn="ctr"/>
            <a:r>
              <a:rPr lang="ru-RU" sz="3600" dirty="0"/>
              <a:t>- дыхательную                            - терморегуляторную функции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30" y="3473355"/>
            <a:ext cx="4299045" cy="322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20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829" y="204716"/>
            <a:ext cx="10863617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FF00"/>
                </a:solidFill>
              </a:rPr>
              <a:t>Плазма  (60 %)</a:t>
            </a:r>
          </a:p>
          <a:p>
            <a:r>
              <a:rPr lang="ru-RU" sz="3600" b="1" dirty="0">
                <a:solidFill>
                  <a:srgbClr val="FFFF00"/>
                </a:solidFill>
              </a:rPr>
              <a:t>                         </a:t>
            </a:r>
            <a:r>
              <a:rPr lang="ru-RU" sz="3600" b="1" dirty="0" smtClean="0">
                <a:solidFill>
                  <a:srgbClr val="FFFF00"/>
                </a:solidFill>
              </a:rPr>
              <a:t>                                           </a:t>
            </a:r>
          </a:p>
          <a:p>
            <a:r>
              <a:rPr lang="ru-RU" sz="3600" b="1" dirty="0" smtClean="0">
                <a:solidFill>
                  <a:srgbClr val="FFFF00"/>
                </a:solidFill>
              </a:rPr>
              <a:t>            </a:t>
            </a:r>
            <a:r>
              <a:rPr lang="ru-RU" sz="2800" b="1" dirty="0" smtClean="0">
                <a:solidFill>
                  <a:srgbClr val="FFFF00"/>
                </a:solidFill>
              </a:rPr>
              <a:t>Органические </a:t>
            </a:r>
            <a:r>
              <a:rPr lang="ru-RU" sz="2800" b="1" dirty="0">
                <a:solidFill>
                  <a:srgbClr val="FFFF00"/>
                </a:solidFill>
              </a:rPr>
              <a:t>вещества    </a:t>
            </a:r>
            <a:r>
              <a:rPr lang="ru-RU" sz="2800" b="1" dirty="0" smtClean="0">
                <a:solidFill>
                  <a:srgbClr val="FFFF00"/>
                </a:solidFill>
              </a:rPr>
              <a:t>             Неорганические </a:t>
            </a:r>
            <a:r>
              <a:rPr lang="ru-RU" sz="2800" b="1" dirty="0">
                <a:solidFill>
                  <a:srgbClr val="FFFF00"/>
                </a:solidFill>
              </a:rPr>
              <a:t>вещества</a:t>
            </a:r>
          </a:p>
          <a:p>
            <a:pPr algn="ctr"/>
            <a:r>
              <a:rPr lang="ru-RU" sz="2800" b="1" dirty="0">
                <a:solidFill>
                  <a:srgbClr val="FFFF00"/>
                </a:solidFill>
              </a:rPr>
              <a:t>              (8 %)                                         (92%)</a:t>
            </a:r>
          </a:p>
          <a:p>
            <a:pPr algn="ctr"/>
            <a:r>
              <a:rPr lang="ru-RU" sz="2800" b="1" dirty="0">
                <a:solidFill>
                  <a:srgbClr val="FFFF00"/>
                </a:solidFill>
              </a:rPr>
              <a:t>белки, жиры, углеводы                   вода (91%), соли  </a:t>
            </a:r>
          </a:p>
          <a:p>
            <a:pPr algn="ctr"/>
            <a:r>
              <a:rPr lang="ru-RU" sz="2800" b="1" dirty="0">
                <a:solidFill>
                  <a:srgbClr val="FFFF00"/>
                </a:solidFill>
              </a:rPr>
              <a:t>  </a:t>
            </a:r>
          </a:p>
          <a:p>
            <a:pPr algn="ctr"/>
            <a:r>
              <a:rPr lang="ru-RU" sz="2800" b="1" dirty="0">
                <a:solidFill>
                  <a:srgbClr val="FFFF00"/>
                </a:solidFill>
              </a:rPr>
              <a:t>функции: - транспорт веществ;</a:t>
            </a:r>
          </a:p>
          <a:p>
            <a:pPr algn="ctr"/>
            <a:r>
              <a:rPr lang="ru-RU" sz="2800" b="1" dirty="0">
                <a:solidFill>
                  <a:srgbClr val="FFFF00"/>
                </a:solidFill>
              </a:rPr>
              <a:t>                 - свертывание крови;       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96084" y="805217"/>
            <a:ext cx="641444" cy="491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4476466" y="805217"/>
            <a:ext cx="600502" cy="491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3830" t="10497" r="64229" b="5124"/>
          <a:stretch/>
        </p:blipFill>
        <p:spPr>
          <a:xfrm>
            <a:off x="409433" y="2831828"/>
            <a:ext cx="2279176" cy="37463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13793"/>
          <a:stretch/>
        </p:blipFill>
        <p:spPr>
          <a:xfrm>
            <a:off x="8333308" y="3293743"/>
            <a:ext cx="3495675" cy="328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0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899" y="545910"/>
            <a:ext cx="115187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3600" b="1" dirty="0" smtClean="0">
                <a:solidFill>
                  <a:srgbClr val="FFFF00"/>
                </a:solidFill>
              </a:rPr>
              <a:t>Бывает</a:t>
            </a:r>
            <a:r>
              <a:rPr lang="ru-RU" sz="3600" b="1" dirty="0">
                <a:solidFill>
                  <a:srgbClr val="FFFF00"/>
                </a:solidFill>
              </a:rPr>
              <a:t>, что человек, раненый в руку или ногу, погибает только от большой потери крови, даже если все внутренние органы целы и здоровы</a:t>
            </a:r>
            <a:r>
              <a:rPr lang="ru-RU" sz="3600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 Как </a:t>
            </a:r>
            <a:r>
              <a:rPr lang="ru-RU" sz="3600" b="1" dirty="0">
                <a:solidFill>
                  <a:srgbClr val="FFFF00"/>
                </a:solidFill>
              </a:rPr>
              <a:t>вы думаете, почему человек без крови погибает?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1319" y="3425588"/>
            <a:ext cx="10781731" cy="2640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Работа учащихся в группах по учебнику. </a:t>
            </a:r>
          </a:p>
          <a:p>
            <a:r>
              <a:rPr lang="ru-RU" sz="3200" dirty="0">
                <a:solidFill>
                  <a:srgbClr val="7030A0"/>
                </a:solidFill>
              </a:rPr>
              <a:t>I  группа изучает эритроциты;  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dirty="0" smtClean="0">
                <a:solidFill>
                  <a:srgbClr val="7030A0"/>
                </a:solidFill>
              </a:rPr>
              <a:t>II </a:t>
            </a:r>
            <a:r>
              <a:rPr lang="ru-RU" sz="3200" dirty="0">
                <a:solidFill>
                  <a:srgbClr val="7030A0"/>
                </a:solidFill>
              </a:rPr>
              <a:t>группа – лейкоциты;  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dirty="0" smtClean="0">
                <a:solidFill>
                  <a:srgbClr val="7030A0"/>
                </a:solidFill>
              </a:rPr>
              <a:t>III </a:t>
            </a:r>
            <a:r>
              <a:rPr lang="ru-RU" sz="3200" dirty="0">
                <a:solidFill>
                  <a:srgbClr val="7030A0"/>
                </a:solidFill>
              </a:rPr>
              <a:t>группа – тромбоциты; 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ru-RU" sz="3200" dirty="0" smtClean="0">
                <a:solidFill>
                  <a:srgbClr val="7030A0"/>
                </a:solidFill>
              </a:rPr>
              <a:t>IV </a:t>
            </a:r>
            <a:r>
              <a:rPr lang="ru-RU" sz="3200" dirty="0">
                <a:solidFill>
                  <a:srgbClr val="7030A0"/>
                </a:solidFill>
              </a:rPr>
              <a:t>группа- </a:t>
            </a:r>
            <a:r>
              <a:rPr lang="ru-RU" sz="3200" dirty="0" smtClean="0">
                <a:solidFill>
                  <a:srgbClr val="7030A0"/>
                </a:solidFill>
              </a:rPr>
              <a:t>фагоцитоз</a:t>
            </a:r>
            <a:r>
              <a:rPr lang="ru-RU" sz="3200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43949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249" y="182238"/>
            <a:ext cx="110956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FFFF00"/>
                </a:solidFill>
              </a:rPr>
              <a:t>Биологические </a:t>
            </a:r>
            <a:r>
              <a:rPr lang="ru-RU" sz="4000" b="1" i="1" dirty="0" smtClean="0">
                <a:solidFill>
                  <a:srgbClr val="FFFF00"/>
                </a:solidFill>
              </a:rPr>
              <a:t>задачи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9765" y="1410311"/>
            <a:ext cx="109955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Задача 1. Лейкоциты – самые крупные клетки человека. Это – «одетые в белые халаты санитары нашего организма». Почему их так называют?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8086" y="3500159"/>
            <a:ext cx="112139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Ответ:  Лейкоциты </a:t>
            </a:r>
            <a:r>
              <a:rPr lang="ru-RU" sz="3200" b="1" dirty="0">
                <a:solidFill>
                  <a:srgbClr val="FFFF00"/>
                </a:solidFill>
              </a:rPr>
              <a:t>борются с микробами, уничтожают все поврежденные, износившиеся </a:t>
            </a:r>
            <a:r>
              <a:rPr lang="ru-RU" sz="3200" b="1" dirty="0" smtClean="0">
                <a:solidFill>
                  <a:srgbClr val="FFFF00"/>
                </a:solidFill>
              </a:rPr>
              <a:t>клетки.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065" y="4217300"/>
            <a:ext cx="30480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6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9683" y="246282"/>
            <a:ext cx="108909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Задача 2. Если судно в море получает пробоину, команда старается закрыть образовавшуюся дыру любыми подручными средствами. Природа в изобилии снабдила кровь собственными заплатами. Назовите их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5093" y="3527867"/>
            <a:ext cx="11000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Ответ:   Тромбоциты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139" y="2860952"/>
            <a:ext cx="5062467" cy="361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7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4273" y="873457"/>
            <a:ext cx="112594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Задача 5. При микроскопическом исследовании крови у человека обнаружено повышение количества лейкоцитов (в 1мм – 12 тыс.). Показателем чего это может быть?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8480" y="3323059"/>
            <a:ext cx="72528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 Ответ: Воспалительный процесс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25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8610" y="2312410"/>
            <a:ext cx="96762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 Ответ:  Да</a:t>
            </a:r>
            <a:r>
              <a:rPr lang="ru-RU" sz="3200" b="1" dirty="0">
                <a:solidFill>
                  <a:srgbClr val="FFFF00"/>
                </a:solidFill>
              </a:rPr>
              <a:t>, можно. Эритроциты – при малокровии. Лейкоциты для лечения лучевой болезни. Тромбоциты для повышения свёртываемости крови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5218" y="742750"/>
            <a:ext cx="10645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Задача 4. Можно ли вводить в кровь больного не все, а только те или иные необходимые ему составные части крови.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35" y="4178122"/>
            <a:ext cx="3898485" cy="247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2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15" y="885589"/>
            <a:ext cx="11388315" cy="13473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836" y="3256044"/>
            <a:ext cx="744995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7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29340" y="315575"/>
            <a:ext cx="3415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Рефлексия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20935" y="1504295"/>
            <a:ext cx="863197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Сегодня на уроке я узнал…..</a:t>
            </a:r>
          </a:p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Сегодня я понял…………………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Сегодня я научился……………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086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666</Words>
  <Application>Microsoft Office PowerPoint</Application>
  <PresentationFormat>Широкоэкранный</PresentationFormat>
  <Paragraphs>83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Тема урока: Плазма крови, её состав. Форменные элементы крови, их строение и функции. их строение и функции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Кровь. Состав и функции.</dc:title>
  <dc:creator>Пользователь</dc:creator>
  <cp:lastModifiedBy>Пользователь</cp:lastModifiedBy>
  <cp:revision>25</cp:revision>
  <dcterms:created xsi:type="dcterms:W3CDTF">2015-02-09T16:26:33Z</dcterms:created>
  <dcterms:modified xsi:type="dcterms:W3CDTF">2015-02-10T19:48:33Z</dcterms:modified>
</cp:coreProperties>
</file>