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4" r:id="rId3"/>
    <p:sldId id="257" r:id="rId4"/>
    <p:sldId id="258" r:id="rId5"/>
    <p:sldId id="259" r:id="rId6"/>
    <p:sldId id="275" r:id="rId7"/>
    <p:sldId id="260" r:id="rId8"/>
    <p:sldId id="269" r:id="rId9"/>
    <p:sldId id="270" r:id="rId10"/>
    <p:sldId id="271" r:id="rId11"/>
    <p:sldId id="272" r:id="rId12"/>
    <p:sldId id="273" r:id="rId13"/>
    <p:sldId id="261" r:id="rId14"/>
    <p:sldId id="276" r:id="rId15"/>
    <p:sldId id="262" r:id="rId16"/>
    <p:sldId id="263" r:id="rId17"/>
    <p:sldId id="264" r:id="rId18"/>
    <p:sldId id="266" r:id="rId19"/>
    <p:sldId id="265" r:id="rId20"/>
    <p:sldId id="267" r:id="rId21"/>
    <p:sldId id="268" r:id="rId22"/>
    <p:sldId id="277" r:id="rId2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1" d="100"/>
          <a:sy n="61" d="100"/>
        </p:scale>
        <p:origin x="48" y="14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20747-8CED-4767-81F3-3B3CCC8DD6E3}" type="datetimeFigureOut">
              <a:rPr lang="ru-RU" smtClean="0"/>
              <a:t>27.01.2017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E2BA8-1722-437F-835B-BC220740A6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2140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20747-8CED-4767-81F3-3B3CCC8DD6E3}" type="datetimeFigureOut">
              <a:rPr lang="ru-RU" smtClean="0"/>
              <a:t>27.01.2017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E2BA8-1722-437F-835B-BC220740A6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7565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20747-8CED-4767-81F3-3B3CCC8DD6E3}" type="datetimeFigureOut">
              <a:rPr lang="ru-RU" smtClean="0"/>
              <a:t>27.01.2017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E2BA8-1722-437F-835B-BC220740A6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76921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20747-8CED-4767-81F3-3B3CCC8DD6E3}" type="datetimeFigureOut">
              <a:rPr lang="ru-RU" smtClean="0"/>
              <a:t>27.01.2017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E2BA8-1722-437F-835B-BC220740A6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4227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20747-8CED-4767-81F3-3B3CCC8DD6E3}" type="datetimeFigureOut">
              <a:rPr lang="ru-RU" smtClean="0"/>
              <a:t>27.01.2017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E2BA8-1722-437F-835B-BC220740A6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29499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20747-8CED-4767-81F3-3B3CCC8DD6E3}" type="datetimeFigureOut">
              <a:rPr lang="ru-RU" smtClean="0"/>
              <a:t>27.01.2017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E2BA8-1722-437F-835B-BC220740A6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9133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20747-8CED-4767-81F3-3B3CCC8DD6E3}" type="datetimeFigureOut">
              <a:rPr lang="ru-RU" smtClean="0"/>
              <a:t>27.01.2017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E2BA8-1722-437F-835B-BC220740A6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21193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20747-8CED-4767-81F3-3B3CCC8DD6E3}" type="datetimeFigureOut">
              <a:rPr lang="ru-RU" smtClean="0"/>
              <a:t>27.01.2017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E2BA8-1722-437F-835B-BC220740A6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43001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20747-8CED-4767-81F3-3B3CCC8DD6E3}" type="datetimeFigureOut">
              <a:rPr lang="ru-RU" smtClean="0"/>
              <a:t>27.01.2017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E2BA8-1722-437F-835B-BC220740A6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91100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20747-8CED-4767-81F3-3B3CCC8DD6E3}" type="datetimeFigureOut">
              <a:rPr lang="ru-RU" smtClean="0"/>
              <a:t>27.01.2017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E2BA8-1722-437F-835B-BC220740A6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7971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20747-8CED-4767-81F3-3B3CCC8DD6E3}" type="datetimeFigureOut">
              <a:rPr lang="ru-RU" smtClean="0"/>
              <a:t>27.01.2017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E2BA8-1722-437F-835B-BC220740A6C7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846224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20747-8CED-4767-81F3-3B3CCC8DD6E3}" type="datetimeFigureOut">
              <a:rPr lang="ru-RU" smtClean="0"/>
              <a:t>27.01.2017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E2BA8-1722-437F-835B-BC220740A6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32430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20747-8CED-4767-81F3-3B3CCC8DD6E3}" type="datetimeFigureOut">
              <a:rPr lang="ru-RU" smtClean="0"/>
              <a:t>27.01.2017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E2BA8-1722-437F-835B-BC220740A6C7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546137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20747-8CED-4767-81F3-3B3CCC8DD6E3}" type="datetimeFigureOut">
              <a:rPr lang="ru-RU" smtClean="0"/>
              <a:t>27.01.2017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E2BA8-1722-437F-835B-BC220740A6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65339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20747-8CED-4767-81F3-3B3CCC8DD6E3}" type="datetimeFigureOut">
              <a:rPr lang="ru-RU" smtClean="0"/>
              <a:t>27.01.2017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E2BA8-1722-437F-835B-BC220740A6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32944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20747-8CED-4767-81F3-3B3CCC8DD6E3}" type="datetimeFigureOut">
              <a:rPr lang="ru-RU" smtClean="0"/>
              <a:t>27.01.2017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E2BA8-1722-437F-835B-BC220740A6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5887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520747-8CED-4767-81F3-3B3CCC8DD6E3}" type="datetimeFigureOut">
              <a:rPr lang="ru-RU" smtClean="0"/>
              <a:t>27.01.2017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D6E2BA8-1722-437F-835B-BC220740A6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1731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287009" y="992423"/>
            <a:ext cx="9836123" cy="1646302"/>
          </a:xfrm>
        </p:spPr>
        <p:txBody>
          <a:bodyPr/>
          <a:lstStyle/>
          <a:p>
            <a:r>
              <a:rPr lang="ru-RU" dirty="0" smtClean="0">
                <a:solidFill>
                  <a:srgbClr val="002060"/>
                </a:solidFill>
              </a:rPr>
              <a:t>Кальций и его соединения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8771252" cy="1096899"/>
          </a:xfrm>
        </p:spPr>
        <p:txBody>
          <a:bodyPr/>
          <a:lstStyle/>
          <a:p>
            <a:r>
              <a:rPr lang="ru-RU" dirty="0" err="1" smtClean="0">
                <a:solidFill>
                  <a:srgbClr val="002060"/>
                </a:solidFill>
              </a:rPr>
              <a:t>Маскевич</a:t>
            </a:r>
            <a:r>
              <a:rPr lang="ru-RU" dirty="0" smtClean="0">
                <a:solidFill>
                  <a:srgbClr val="002060"/>
                </a:solidFill>
              </a:rPr>
              <a:t> А.В. учитель химии и биологии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КГУ «Средняя школа №1 города Атбасар отдела образования </a:t>
            </a:r>
            <a:r>
              <a:rPr lang="ru-RU" dirty="0" err="1" smtClean="0">
                <a:solidFill>
                  <a:srgbClr val="002060"/>
                </a:solidFill>
              </a:rPr>
              <a:t>Атбасарского</a:t>
            </a:r>
            <a:r>
              <a:rPr lang="ru-RU" dirty="0" smtClean="0">
                <a:solidFill>
                  <a:srgbClr val="002060"/>
                </a:solidFill>
              </a:rPr>
              <a:t> района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8976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0571" y="212451"/>
            <a:ext cx="5889738" cy="3557883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6365631" y="4121730"/>
            <a:ext cx="6096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Пещера </a:t>
            </a:r>
            <a:r>
              <a:rPr lang="ru-RU" dirty="0" err="1"/>
              <a:t>Дамлаташ</a:t>
            </a:r>
            <a:r>
              <a:rPr lang="ru-RU" dirty="0"/>
              <a:t> (</a:t>
            </a:r>
            <a:r>
              <a:rPr lang="ru-RU" dirty="0" err="1"/>
              <a:t>Damlatas</a:t>
            </a:r>
            <a:r>
              <a:rPr lang="ru-RU" dirty="0"/>
              <a:t> </a:t>
            </a:r>
            <a:r>
              <a:rPr lang="ru-RU" dirty="0" err="1"/>
              <a:t>Cave</a:t>
            </a:r>
            <a:r>
              <a:rPr lang="ru-RU" dirty="0"/>
              <a:t> в переводе с турецкого “пещера мокрых камней”) —настоящее царство тысяч сказочной необыкновенной красоты сталактитов и сталагмитов, возраст которых достигает 15 тысяч лет. </a:t>
            </a:r>
            <a:r>
              <a:rPr lang="ru-RU" dirty="0" err="1"/>
              <a:t>Дамлаташ</a:t>
            </a:r>
            <a:r>
              <a:rPr lang="ru-RU" dirty="0"/>
              <a:t> — одна из ярчайших достопримечательностей не только города Алания, но и всей Турции.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124" y="115120"/>
            <a:ext cx="5033596" cy="2719754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64124" y="2834874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итай,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гуйлинь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«Пещера тростниковых флейт": подземный дворец природы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124" y="3642278"/>
            <a:ext cx="5080488" cy="2990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858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71018" y="1305141"/>
            <a:ext cx="9452658" cy="34831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>
              <a:lnSpc>
                <a:spcPct val="107000"/>
              </a:lnSpc>
              <a:spcAft>
                <a:spcPts val="675"/>
              </a:spcAft>
              <a:buFont typeface="+mj-lt"/>
              <a:buAutoNum type="arabicPeriod"/>
            </a:pPr>
            <a:r>
              <a:rPr lang="ru-RU" sz="4800" dirty="0" smtClean="0">
                <a:solidFill>
                  <a:srgbClr val="00206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4800" dirty="0" smtClean="0">
                <a:solidFill>
                  <a:srgbClr val="00206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  </a:t>
            </a:r>
            <a:r>
              <a:rPr lang="en-US" sz="4800" dirty="0" err="1" smtClean="0">
                <a:solidFill>
                  <a:srgbClr val="00206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</a:t>
            </a:r>
            <a:r>
              <a:rPr lang="en-US" sz="4800" dirty="0" smtClean="0">
                <a:solidFill>
                  <a:srgbClr val="00206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S</a:t>
            </a:r>
            <a:endParaRPr lang="ru-RU" sz="4800" dirty="0" smtClean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675"/>
              </a:spcAft>
              <a:buFont typeface="+mj-lt"/>
              <a:buAutoNum type="arabicPeriod"/>
            </a:pPr>
            <a:r>
              <a:rPr lang="ru-RU" sz="4800" dirty="0" smtClean="0">
                <a:solidFill>
                  <a:srgbClr val="00206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4800" dirty="0" smtClean="0">
                <a:solidFill>
                  <a:srgbClr val="00206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Al(OH)</a:t>
            </a:r>
            <a:r>
              <a:rPr lang="en-US" sz="4800" baseline="-25000" dirty="0" smtClean="0">
                <a:solidFill>
                  <a:srgbClr val="00206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4800" dirty="0" smtClean="0">
                <a:solidFill>
                  <a:srgbClr val="00206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Fe(OH)</a:t>
            </a:r>
            <a:r>
              <a:rPr lang="en-US" sz="4800" baseline="-25000" dirty="0" smtClean="0">
                <a:solidFill>
                  <a:srgbClr val="00206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4800" dirty="0" smtClean="0">
                <a:solidFill>
                  <a:srgbClr val="00206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4800" dirty="0" err="1" smtClean="0">
                <a:solidFill>
                  <a:srgbClr val="00206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</a:t>
            </a:r>
            <a:r>
              <a:rPr lang="en-US" sz="4800" dirty="0" smtClean="0">
                <a:solidFill>
                  <a:srgbClr val="00206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(OH)</a:t>
            </a:r>
            <a:r>
              <a:rPr lang="en-US" sz="4800" baseline="-25000" dirty="0" smtClean="0">
                <a:solidFill>
                  <a:srgbClr val="00206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4800" dirty="0" smtClean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675"/>
              </a:spcAft>
              <a:buFont typeface="+mj-lt"/>
              <a:buAutoNum type="arabicPeriod"/>
            </a:pPr>
            <a:r>
              <a:rPr lang="ru-RU" sz="4800" dirty="0" smtClean="0">
                <a:solidFill>
                  <a:srgbClr val="00206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4800" dirty="0" smtClean="0">
                <a:solidFill>
                  <a:srgbClr val="00206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</a:t>
            </a:r>
            <a:r>
              <a:rPr lang="en-US" sz="4800" baseline="-25000" dirty="0" smtClean="0">
                <a:solidFill>
                  <a:srgbClr val="00206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4800" dirty="0" smtClean="0">
                <a:solidFill>
                  <a:srgbClr val="00206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N</a:t>
            </a:r>
            <a:r>
              <a:rPr lang="en-US" sz="4800" baseline="-25000" dirty="0" smtClean="0">
                <a:solidFill>
                  <a:srgbClr val="00206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4800" dirty="0" smtClean="0">
                <a:solidFill>
                  <a:srgbClr val="00206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4800" baseline="-25000" dirty="0" smtClean="0">
                <a:solidFill>
                  <a:srgbClr val="00206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4800" dirty="0" smtClean="0">
                <a:solidFill>
                  <a:srgbClr val="00206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sz="4800" dirty="0" err="1" smtClean="0">
                <a:solidFill>
                  <a:srgbClr val="00206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CaO</a:t>
            </a:r>
            <a:endParaRPr lang="ru-RU" sz="4800" dirty="0" smtClean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675"/>
              </a:spcAft>
              <a:buFont typeface="+mj-lt"/>
              <a:buAutoNum type="arabicPeriod"/>
            </a:pPr>
            <a:r>
              <a:rPr lang="ru-RU" sz="4800" dirty="0" smtClean="0">
                <a:solidFill>
                  <a:srgbClr val="00206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4800" dirty="0" smtClean="0">
                <a:solidFill>
                  <a:srgbClr val="00206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CaCl</a:t>
            </a:r>
            <a:r>
              <a:rPr lang="en-US" sz="4800" baseline="-25000" dirty="0" smtClean="0">
                <a:solidFill>
                  <a:srgbClr val="00206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sz="4800" dirty="0" smtClean="0">
                <a:solidFill>
                  <a:srgbClr val="00206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Na</a:t>
            </a:r>
            <a:r>
              <a:rPr lang="en-US" sz="4800" baseline="-25000" dirty="0" smtClean="0">
                <a:solidFill>
                  <a:srgbClr val="00206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4800" dirty="0" smtClean="0">
                <a:solidFill>
                  <a:srgbClr val="00206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</a:t>
            </a:r>
            <a:r>
              <a:rPr lang="en-US" sz="4800" baseline="-25000" dirty="0" smtClean="0">
                <a:solidFill>
                  <a:srgbClr val="00206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4800" dirty="0" smtClean="0">
                <a:solidFill>
                  <a:srgbClr val="00206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K</a:t>
            </a:r>
            <a:r>
              <a:rPr lang="en-US" sz="4800" baseline="-25000" dirty="0" smtClean="0">
                <a:solidFill>
                  <a:srgbClr val="00206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4800" dirty="0" smtClean="0">
                <a:solidFill>
                  <a:srgbClr val="00206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</a:t>
            </a:r>
            <a:r>
              <a:rPr lang="en-US" sz="4800" baseline="-25000" dirty="0" smtClean="0">
                <a:solidFill>
                  <a:srgbClr val="00206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4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247815" y="189411"/>
            <a:ext cx="78325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Игра  «Третий лишний»</a:t>
            </a:r>
            <a:endParaRPr lang="ru-RU" sz="5400" b="0" cap="none" spc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40702" y="4788274"/>
            <a:ext cx="9446817" cy="17229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914400">
              <a:lnSpc>
                <a:spcPct val="107000"/>
              </a:lnSpc>
              <a:spcAft>
                <a:spcPts val="675"/>
              </a:spcAft>
            </a:pPr>
            <a:r>
              <a:rPr lang="ru-RU" sz="4800" dirty="0" smtClean="0">
                <a:solidFill>
                  <a:srgbClr val="00206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Образец</a:t>
            </a:r>
          </a:p>
          <a:p>
            <a:pPr marL="914400">
              <a:lnSpc>
                <a:spcPct val="107000"/>
              </a:lnSpc>
              <a:spcAft>
                <a:spcPts val="675"/>
              </a:spcAft>
            </a:pPr>
            <a:r>
              <a:rPr lang="en-US" sz="4800" dirty="0" err="1" smtClean="0">
                <a:solidFill>
                  <a:srgbClr val="00206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</a:t>
            </a:r>
            <a:r>
              <a:rPr lang="ru-RU" sz="4800" dirty="0" smtClean="0">
                <a:solidFill>
                  <a:srgbClr val="00206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4800" dirty="0" err="1" smtClean="0">
                <a:solidFill>
                  <a:srgbClr val="00206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CaO</a:t>
            </a:r>
            <a:r>
              <a:rPr lang="ru-RU" sz="4800" dirty="0" smtClean="0">
                <a:solidFill>
                  <a:srgbClr val="00206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4800" dirty="0" err="1" smtClean="0">
                <a:solidFill>
                  <a:srgbClr val="00206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</a:t>
            </a:r>
            <a:r>
              <a:rPr lang="ru-RU" sz="4800" dirty="0" smtClean="0">
                <a:solidFill>
                  <a:srgbClr val="00206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4800" dirty="0" smtClean="0">
                <a:solidFill>
                  <a:srgbClr val="00206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OH</a:t>
            </a:r>
            <a:r>
              <a:rPr lang="ru-RU" sz="4800" dirty="0" smtClean="0">
                <a:solidFill>
                  <a:srgbClr val="00206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4800" baseline="-25000" dirty="0" smtClean="0">
                <a:solidFill>
                  <a:srgbClr val="00206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   </a:t>
            </a:r>
            <a:r>
              <a:rPr lang="ru-RU" sz="4800" dirty="0" smtClean="0">
                <a:solidFill>
                  <a:srgbClr val="00206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 smtClean="0">
                <a:solidFill>
                  <a:srgbClr val="00206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CaCl</a:t>
            </a:r>
            <a:r>
              <a:rPr lang="ru-RU" sz="4800" baseline="-25000" dirty="0" smtClean="0">
                <a:solidFill>
                  <a:srgbClr val="00206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4800" dirty="0" smtClean="0">
                <a:solidFill>
                  <a:srgbClr val="00206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ru-RU" sz="4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6076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7321" y="485896"/>
            <a:ext cx="8785185" cy="8826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lvl="0">
              <a:lnSpc>
                <a:spcPct val="107000"/>
              </a:lnSpc>
              <a:spcAft>
                <a:spcPts val="675"/>
              </a:spcAft>
            </a:pPr>
            <a:r>
              <a:rPr lang="en-US" sz="4800" dirty="0" err="1">
                <a:solidFill>
                  <a:srgbClr val="00206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</a:t>
            </a:r>
            <a:r>
              <a:rPr lang="ru-RU" sz="4800" dirty="0">
                <a:solidFill>
                  <a:srgbClr val="00206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4800" dirty="0" err="1">
                <a:solidFill>
                  <a:srgbClr val="00206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CaO</a:t>
            </a:r>
            <a:r>
              <a:rPr lang="ru-RU" sz="4800" dirty="0">
                <a:solidFill>
                  <a:srgbClr val="00206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4800" dirty="0" err="1">
                <a:solidFill>
                  <a:srgbClr val="00206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</a:t>
            </a:r>
            <a:r>
              <a:rPr lang="ru-RU" sz="4800" dirty="0">
                <a:solidFill>
                  <a:srgbClr val="00206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4800" dirty="0">
                <a:solidFill>
                  <a:srgbClr val="00206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OH</a:t>
            </a:r>
            <a:r>
              <a:rPr lang="ru-RU" sz="4800" dirty="0">
                <a:solidFill>
                  <a:srgbClr val="00206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4800" baseline="-25000" dirty="0">
                <a:solidFill>
                  <a:srgbClr val="00206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   </a:t>
            </a:r>
            <a:r>
              <a:rPr lang="ru-RU" sz="4800" dirty="0">
                <a:solidFill>
                  <a:srgbClr val="00206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solidFill>
                  <a:srgbClr val="00206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CaCl</a:t>
            </a:r>
            <a:r>
              <a:rPr lang="ru-RU" sz="4800" baseline="-25000" dirty="0">
                <a:solidFill>
                  <a:srgbClr val="00206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4800" dirty="0">
                <a:solidFill>
                  <a:srgbClr val="00206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ru-RU" sz="48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32975" y="1727885"/>
            <a:ext cx="9296904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Какие схемы  превращений можно предложить? </a:t>
            </a:r>
            <a:endParaRPr lang="ru-RU" sz="3200" b="1" dirty="0" smtClean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Образец</a:t>
            </a:r>
            <a:endParaRPr lang="ru-RU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3032515"/>
            <a:ext cx="12199716" cy="2273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750"/>
              </a:spcAft>
            </a:pPr>
            <a:r>
              <a:rPr lang="ru-RU" sz="4000" dirty="0" smtClean="0">
                <a:solidFill>
                  <a:srgbClr val="00206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а)</a:t>
            </a:r>
            <a:r>
              <a:rPr lang="ru-RU" sz="4000" dirty="0" err="1" smtClean="0">
                <a:solidFill>
                  <a:srgbClr val="00206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ru-RU" sz="4000" dirty="0" smtClean="0">
                <a:solidFill>
                  <a:srgbClr val="00206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→</a:t>
            </a:r>
            <a:r>
              <a:rPr lang="ru-RU" sz="4000" dirty="0" err="1" smtClean="0">
                <a:solidFill>
                  <a:srgbClr val="00206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СаО</a:t>
            </a:r>
            <a:r>
              <a:rPr lang="ru-RU" sz="4000" dirty="0" smtClean="0">
                <a:solidFill>
                  <a:srgbClr val="00206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→</a:t>
            </a:r>
            <a:r>
              <a:rPr lang="ru-RU" sz="4000" dirty="0" err="1" smtClean="0">
                <a:solidFill>
                  <a:srgbClr val="00206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ru-RU" sz="4000" dirty="0" smtClean="0">
                <a:solidFill>
                  <a:srgbClr val="00206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(ОН)</a:t>
            </a:r>
            <a:r>
              <a:rPr lang="ru-RU" sz="4000" baseline="-25000" dirty="0" smtClean="0">
                <a:solidFill>
                  <a:srgbClr val="00206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4000" dirty="0" smtClean="0">
                <a:solidFill>
                  <a:srgbClr val="00206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→СаСI</a:t>
            </a:r>
            <a:r>
              <a:rPr lang="ru-RU" sz="4000" baseline="-25000" dirty="0" smtClean="0">
                <a:solidFill>
                  <a:srgbClr val="00206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4000" dirty="0" smtClean="0">
                <a:solidFill>
                  <a:srgbClr val="00206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→СаСО</a:t>
            </a:r>
            <a:r>
              <a:rPr lang="ru-RU" sz="4000" baseline="-25000" dirty="0" smtClean="0">
                <a:solidFill>
                  <a:srgbClr val="00206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4000" dirty="0" smtClean="0">
                <a:solidFill>
                  <a:srgbClr val="00206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4000" dirty="0" smtClean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750"/>
              </a:spcAft>
            </a:pPr>
            <a:r>
              <a:rPr lang="ru-RU" sz="4000" dirty="0" smtClean="0">
                <a:solidFill>
                  <a:srgbClr val="00206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б) </a:t>
            </a:r>
            <a:r>
              <a:rPr lang="ru-RU" sz="4000" dirty="0" err="1" smtClean="0">
                <a:solidFill>
                  <a:srgbClr val="00206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ru-RU" sz="4000" dirty="0" smtClean="0">
                <a:solidFill>
                  <a:srgbClr val="00206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→ </a:t>
            </a:r>
            <a:r>
              <a:rPr lang="ru-RU" sz="4000" dirty="0" err="1" smtClean="0">
                <a:solidFill>
                  <a:srgbClr val="00206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ru-RU" sz="4000" dirty="0" smtClean="0">
                <a:solidFill>
                  <a:srgbClr val="00206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(ОН)</a:t>
            </a:r>
            <a:r>
              <a:rPr lang="ru-RU" sz="4000" baseline="-25000" dirty="0" smtClean="0">
                <a:solidFill>
                  <a:srgbClr val="00206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4000" dirty="0" smtClean="0">
                <a:solidFill>
                  <a:srgbClr val="00206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→ СаСО</a:t>
            </a:r>
            <a:r>
              <a:rPr lang="ru-RU" sz="4000" baseline="-25000" dirty="0" smtClean="0">
                <a:solidFill>
                  <a:srgbClr val="00206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4000" dirty="0" smtClean="0">
                <a:solidFill>
                  <a:srgbClr val="00206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→ </a:t>
            </a:r>
            <a:r>
              <a:rPr lang="ru-RU" sz="4000" dirty="0" err="1" smtClean="0">
                <a:solidFill>
                  <a:srgbClr val="00206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СаО</a:t>
            </a:r>
            <a:r>
              <a:rPr lang="ru-RU" sz="4000" dirty="0" smtClean="0">
                <a:solidFill>
                  <a:srgbClr val="00206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→ СаСI</a:t>
            </a:r>
            <a:r>
              <a:rPr lang="ru-RU" sz="4000" baseline="-25000" dirty="0" smtClean="0">
                <a:solidFill>
                  <a:srgbClr val="00206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4000" dirty="0" smtClean="0">
                <a:solidFill>
                  <a:srgbClr val="00206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4000" dirty="0" smtClean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750"/>
              </a:spcAft>
              <a:tabLst>
                <a:tab pos="1973580" algn="l"/>
              </a:tabLst>
            </a:pPr>
            <a:r>
              <a:rPr lang="ru-RU" sz="4000" dirty="0" smtClean="0">
                <a:solidFill>
                  <a:srgbClr val="00206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в) </a:t>
            </a:r>
            <a:r>
              <a:rPr lang="ru-RU" sz="4000" dirty="0" err="1" smtClean="0">
                <a:solidFill>
                  <a:srgbClr val="00206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СаО→Са</a:t>
            </a:r>
            <a:r>
              <a:rPr lang="ru-RU" sz="4000" dirty="0" smtClean="0">
                <a:solidFill>
                  <a:srgbClr val="00206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(ОН)</a:t>
            </a:r>
            <a:r>
              <a:rPr lang="ru-RU" sz="4000" baseline="-25000" dirty="0" smtClean="0">
                <a:solidFill>
                  <a:srgbClr val="00206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4000" dirty="0" smtClean="0">
                <a:solidFill>
                  <a:srgbClr val="00206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→ СаСО</a:t>
            </a:r>
            <a:r>
              <a:rPr lang="ru-RU" sz="4000" baseline="-25000" dirty="0" smtClean="0">
                <a:solidFill>
                  <a:srgbClr val="00206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4000" dirty="0" smtClean="0">
                <a:solidFill>
                  <a:srgbClr val="00206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→ </a:t>
            </a:r>
            <a:r>
              <a:rPr lang="ru-RU" sz="4000" dirty="0" err="1" smtClean="0">
                <a:solidFill>
                  <a:srgbClr val="00206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СаО</a:t>
            </a:r>
            <a:r>
              <a:rPr lang="ru-RU" sz="4000" dirty="0" smtClean="0">
                <a:solidFill>
                  <a:srgbClr val="00206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→ </a:t>
            </a:r>
            <a:r>
              <a:rPr lang="ru-RU" sz="4000" dirty="0" err="1" smtClean="0">
                <a:solidFill>
                  <a:srgbClr val="00206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ru-RU" sz="4000" dirty="0" smtClean="0">
                <a:solidFill>
                  <a:srgbClr val="00206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→ СаСI</a:t>
            </a:r>
            <a:r>
              <a:rPr lang="ru-RU" sz="4000" baseline="-25000" dirty="0" smtClean="0">
                <a:solidFill>
                  <a:srgbClr val="00206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4000" dirty="0" smtClean="0">
                <a:solidFill>
                  <a:srgbClr val="00206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            </a:t>
            </a:r>
            <a:endParaRPr lang="ru-RU" sz="40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02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6534" y="85239"/>
            <a:ext cx="922400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Кальций и его соединения</a:t>
            </a:r>
            <a:endParaRPr lang="ru-RU" sz="5400" b="1" cap="none" spc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6534" y="1961008"/>
            <a:ext cx="11043643" cy="489364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b="0" cap="none" spc="0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Изучить физические и химические свойства кальция</a:t>
            </a:r>
          </a:p>
          <a:p>
            <a:endParaRPr lang="ru-RU" sz="2800" b="0" cap="none" spc="0" dirty="0" smtClean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 smtClean="0">
                <a:solidFill>
                  <a:srgbClr val="002060"/>
                </a:solidFill>
              </a:rPr>
              <a:t> </a:t>
            </a:r>
            <a:r>
              <a:rPr lang="ru-RU" sz="2800" dirty="0">
                <a:solidFill>
                  <a:srgbClr val="002060"/>
                </a:solidFill>
              </a:rPr>
              <a:t>Показать зависимость физических свойств кальция от наличия в нём металлической связи </a:t>
            </a:r>
            <a:endParaRPr lang="ru-RU" sz="2800" dirty="0" smtClean="0">
              <a:solidFill>
                <a:srgbClr val="002060"/>
              </a:solidFill>
            </a:endParaRPr>
          </a:p>
          <a:p>
            <a:r>
              <a:rPr lang="ru-RU" sz="2800" dirty="0" smtClean="0">
                <a:solidFill>
                  <a:srgbClr val="002060"/>
                </a:solidFill>
              </a:rPr>
              <a:t>     и особенностей </a:t>
            </a:r>
            <a:r>
              <a:rPr lang="ru-RU" sz="2800" dirty="0">
                <a:solidFill>
                  <a:srgbClr val="002060"/>
                </a:solidFill>
              </a:rPr>
              <a:t>кристаллического строения</a:t>
            </a:r>
            <a:r>
              <a:rPr lang="ru-RU" sz="2800" dirty="0" smtClean="0">
                <a:solidFill>
                  <a:srgbClr val="002060"/>
                </a:solidFill>
              </a:rPr>
              <a:t>;</a:t>
            </a:r>
          </a:p>
          <a:p>
            <a:endParaRPr lang="ru-RU" sz="2800" dirty="0" smtClean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 smtClean="0">
                <a:solidFill>
                  <a:srgbClr val="002060"/>
                </a:solidFill>
              </a:rPr>
              <a:t> На </a:t>
            </a:r>
            <a:r>
              <a:rPr lang="ru-RU" sz="2800" dirty="0">
                <a:solidFill>
                  <a:srgbClr val="002060"/>
                </a:solidFill>
              </a:rPr>
              <a:t>основе строения атома выявить закономерности химических свойств </a:t>
            </a:r>
            <a:r>
              <a:rPr lang="ru-RU" sz="2800" dirty="0" smtClean="0">
                <a:solidFill>
                  <a:srgbClr val="002060"/>
                </a:solidFill>
              </a:rPr>
              <a:t>металла</a:t>
            </a:r>
          </a:p>
          <a:p>
            <a:endParaRPr lang="ru-RU" sz="2800" dirty="0" smtClean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 smtClean="0">
                <a:solidFill>
                  <a:srgbClr val="002060"/>
                </a:solidFill>
              </a:rPr>
              <a:t>Изучить основные соединения кальция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3200" b="0" cap="none" spc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502899" y="1194073"/>
            <a:ext cx="158889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Задачи</a:t>
            </a:r>
            <a:endParaRPr lang="ru-RU" sz="3200" b="1" cap="none" spc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79887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463" y="1515649"/>
            <a:ext cx="7638950" cy="210939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806870" y="361922"/>
            <a:ext cx="89498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err="1" smtClean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Визиткая</a:t>
            </a:r>
            <a:r>
              <a:rPr lang="ru-RU" sz="5400" b="0" cap="none" spc="0" dirty="0" smtClean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карточка кальция</a:t>
            </a:r>
            <a:endParaRPr lang="ru-RU" sz="5400" b="0" cap="none" spc="0" dirty="0">
              <a:ln w="0"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7337" y="2799301"/>
            <a:ext cx="5418573" cy="4058699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199800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9837" y="1764758"/>
            <a:ext cx="10949651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solidFill>
                  <a:srgbClr val="002060"/>
                </a:solidFill>
              </a:rPr>
              <a:t>Кальций – это металл. Кальций относится к щелочноземельным металлом. К этой группе относят металлы кальций, стронций, барий, радий (иногда бериллий и магний). Они названы так потому, что их оксиды (по терминологии алхимиков «земли») сообщают воде щелочную среду.</a:t>
            </a:r>
            <a:endParaRPr lang="ru-RU" sz="3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1947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907" y="0"/>
            <a:ext cx="11570677" cy="6690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608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353" y="114594"/>
            <a:ext cx="11406553" cy="6600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24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647" y="114323"/>
            <a:ext cx="11066584" cy="6579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867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016" y="183441"/>
            <a:ext cx="11570676" cy="6463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212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1" y="166941"/>
            <a:ext cx="11676184" cy="6542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191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870863"/>
              </p:ext>
            </p:extLst>
          </p:nvPr>
        </p:nvGraphicFramePr>
        <p:xfrm>
          <a:off x="532878" y="1701184"/>
          <a:ext cx="10123398" cy="3914169"/>
        </p:xfrm>
        <a:graphic>
          <a:graphicData uri="http://schemas.openxmlformats.org/drawingml/2006/table">
            <a:tbl>
              <a:tblPr firstRow="1" firstCol="1" bandRow="1"/>
              <a:tblGrid>
                <a:gridCol w="3374466"/>
                <a:gridCol w="3374466"/>
                <a:gridCol w="3374466"/>
              </a:tblGrid>
              <a:tr h="55916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Название минерала</a:t>
                      </a:r>
                      <a:endParaRPr lang="ru-RU" sz="24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Формула</a:t>
                      </a:r>
                      <a:endParaRPr lang="ru-RU" sz="24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Применение</a:t>
                      </a:r>
                      <a:endParaRPr lang="ru-RU" sz="240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916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  <a:r>
                        <a:rPr lang="ru-RU" sz="24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рамор </a:t>
                      </a:r>
                      <a:endParaRPr lang="ru-RU" sz="24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4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916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</a:t>
                      </a:r>
                      <a:r>
                        <a:rPr lang="ru-RU" sz="24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ел</a:t>
                      </a:r>
                      <a:endParaRPr lang="ru-RU" sz="24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4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916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гипс</a:t>
                      </a:r>
                      <a:endParaRPr lang="ru-RU" sz="24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4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916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апатит</a:t>
                      </a:r>
                      <a:endParaRPr lang="ru-RU" sz="24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4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916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известняк</a:t>
                      </a:r>
                      <a:endParaRPr lang="ru-RU" sz="24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4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4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916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фторапатит</a:t>
                      </a:r>
                      <a:endParaRPr lang="ru-RU" sz="24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4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4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815064" y="399982"/>
            <a:ext cx="736611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i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Природные минералы</a:t>
            </a:r>
            <a:endParaRPr lang="ru-RU" sz="5400" b="0" i="1" cap="none" spc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41377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236" y="2118397"/>
            <a:ext cx="10528705" cy="492599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084080" y="568765"/>
            <a:ext cx="31470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i="1" cap="none" spc="0" dirty="0" smtClean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Образец.</a:t>
            </a:r>
            <a:endParaRPr lang="ru-RU" sz="5400" b="0" i="1" cap="none" spc="0" dirty="0">
              <a:ln w="0"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67462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79938" y="552419"/>
            <a:ext cx="9097107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b="1" i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4000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Физические </a:t>
            </a:r>
            <a:r>
              <a:rPr lang="ru-RU" sz="40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свойства</a:t>
            </a:r>
            <a:r>
              <a:rPr lang="ru-RU" sz="4000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ru-RU" sz="40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40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Кальций </a:t>
            </a:r>
            <a:r>
              <a:rPr lang="ru-RU" sz="4000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металл белого цвета, легкий  р= 1,55 г/см</a:t>
            </a:r>
            <a:r>
              <a:rPr lang="ru-RU" sz="4000" b="1" i="1" baseline="30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 </a:t>
            </a:r>
            <a:r>
              <a:rPr lang="ru-RU" sz="4000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тверже щелочных металлов, Т </a:t>
            </a:r>
            <a:r>
              <a:rPr lang="ru-RU" sz="4000" b="1" i="1" baseline="-2500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пл</a:t>
            </a:r>
            <a:r>
              <a:rPr lang="ru-RU" sz="4000" b="1" i="1" baseline="-25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4000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=851</a:t>
            </a:r>
            <a:r>
              <a:rPr lang="ru-RU" sz="4000" b="1" i="1" baseline="30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ru-RU" sz="4000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С, хранить под слоем керосина.   </a:t>
            </a:r>
            <a:endParaRPr lang="ru-RU" sz="4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4308" y="3974123"/>
            <a:ext cx="3556000" cy="2667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04800" y="4365276"/>
            <a:ext cx="761413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50" dirty="0">
                <a:solidFill>
                  <a:srgbClr val="333333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, </a:t>
            </a:r>
            <a:r>
              <a:rPr lang="ru-RU" sz="4000" b="1" dirty="0" smtClean="0">
                <a:solidFill>
                  <a:srgbClr val="002060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Кальций </a:t>
            </a:r>
            <a:r>
              <a:rPr lang="ru-RU" sz="4000" b="1" dirty="0">
                <a:solidFill>
                  <a:srgbClr val="002060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– активный металл</a:t>
            </a:r>
            <a:r>
              <a:rPr lang="ru-RU" sz="4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4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8245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97170" y="117937"/>
            <a:ext cx="6096000" cy="310052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4000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Са</a:t>
            </a:r>
            <a:r>
              <a:rPr lang="ru-RU" sz="4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 </a:t>
            </a:r>
            <a:r>
              <a:rPr lang="en-US" sz="40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US" sz="4000" dirty="0">
                <a:solidFill>
                  <a:srgbClr val="00206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→</a:t>
            </a:r>
            <a:endParaRPr lang="ru-RU" sz="4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4000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</a:t>
            </a:r>
            <a:r>
              <a:rPr lang="ru-RU" sz="4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+ </a:t>
            </a:r>
            <a:r>
              <a:rPr lang="en-US" sz="4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lang="ru-RU" sz="4000" baseline="-25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endParaRPr lang="ru-RU" sz="4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4000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</a:t>
            </a:r>
            <a:r>
              <a:rPr lang="ru-RU" sz="4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+</a:t>
            </a:r>
            <a:r>
              <a:rPr lang="en-US" sz="40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en-US" sz="4000" baseline="-250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endParaRPr lang="ru-RU" sz="4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4000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</a:t>
            </a:r>
            <a:r>
              <a:rPr lang="en-US" sz="4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+ Cl</a:t>
            </a:r>
            <a:r>
              <a:rPr lang="en-US" sz="4000" baseline="-25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endParaRPr lang="ru-RU" sz="40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56493" y="3235930"/>
            <a:ext cx="8768862" cy="3298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4400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</a:t>
            </a:r>
            <a:r>
              <a:rPr lang="en-US" sz="4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+ H</a:t>
            </a:r>
            <a:r>
              <a:rPr lang="en-US" sz="4400" baseline="-25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</a:t>
            </a:r>
            <a:r>
              <a:rPr lang="en-US" sz="4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</a:t>
            </a:r>
            <a:r>
              <a:rPr lang="en-US" sz="4400" baseline="-25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 (</a:t>
            </a:r>
            <a:r>
              <a:rPr lang="ru-RU" sz="4400" baseline="-25000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разб</a:t>
            </a:r>
            <a:r>
              <a:rPr lang="en-US" sz="4400" baseline="-25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.) </a:t>
            </a:r>
            <a:r>
              <a:rPr lang="en-US" sz="4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4400" dirty="0">
                <a:solidFill>
                  <a:srgbClr val="00206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r>
              <a:rPr lang="en-US" sz="4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endParaRPr lang="ru-RU" sz="44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4400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</a:t>
            </a:r>
            <a:r>
              <a:rPr lang="en-US" sz="4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+2 H</a:t>
            </a:r>
            <a:r>
              <a:rPr lang="en-US" sz="4400" baseline="-25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4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 </a:t>
            </a:r>
            <a:r>
              <a:rPr lang="en-US" sz="4400" dirty="0">
                <a:solidFill>
                  <a:srgbClr val="00206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r>
              <a:rPr lang="en-US" sz="4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endParaRPr lang="ru-RU" sz="44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4400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</a:t>
            </a:r>
            <a:r>
              <a:rPr lang="en-US" sz="4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+2HCl   </a:t>
            </a:r>
            <a:r>
              <a:rPr lang="en-US" sz="4400" dirty="0">
                <a:solidFill>
                  <a:srgbClr val="00206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→ </a:t>
            </a:r>
            <a:r>
              <a:rPr lang="en-US" sz="4400" baseline="-250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endParaRPr lang="ru-RU" sz="44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4400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</a:t>
            </a:r>
            <a:r>
              <a:rPr lang="en-US" sz="4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+2HNO</a:t>
            </a:r>
            <a:r>
              <a:rPr lang="en-US" sz="4400" baseline="-25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 (</a:t>
            </a:r>
            <a:r>
              <a:rPr lang="ru-RU" sz="4400" baseline="-25000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разб</a:t>
            </a:r>
            <a:r>
              <a:rPr lang="en-US" sz="4400" baseline="-25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.)</a:t>
            </a:r>
            <a:r>
              <a:rPr lang="en-US" sz="4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4400" dirty="0">
                <a:solidFill>
                  <a:srgbClr val="00206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r>
              <a:rPr lang="ru-RU" sz="4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endParaRPr lang="ru-RU" sz="44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2619" y="636746"/>
            <a:ext cx="1231499" cy="1176630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2403906" y="1592558"/>
            <a:ext cx="74892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>
                <a:solidFill>
                  <a:srgbClr val="00206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endParaRPr lang="ru-RU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4681" y="2123788"/>
            <a:ext cx="1231499" cy="117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856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67507" y="193804"/>
            <a:ext cx="6096000" cy="329808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44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</a:t>
            </a:r>
            <a:r>
              <a:rPr lang="en-US" sz="4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+ S    </a:t>
            </a:r>
            <a:r>
              <a:rPr lang="en-US" sz="4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r>
              <a:rPr lang="en-US" sz="4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n-US" sz="44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</a:t>
            </a:r>
            <a:r>
              <a:rPr lang="en-US" sz="4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</a:t>
            </a:r>
            <a:endParaRPr lang="ru-RU" sz="4400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4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3Ca + N</a:t>
            </a:r>
            <a:r>
              <a:rPr lang="en-US" sz="4400" b="1" baseline="-25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4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4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r>
              <a:rPr lang="en-US" sz="4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Ca</a:t>
            </a:r>
            <a:r>
              <a:rPr lang="en-US" sz="4400" b="1" baseline="-25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4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lang="en-US" sz="4400" b="1" baseline="-25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  </a:t>
            </a:r>
            <a:endParaRPr lang="ru-RU" sz="4400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4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2Ca +O</a:t>
            </a:r>
            <a:r>
              <a:rPr lang="en-US" sz="4400" b="1" baseline="-25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4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en-US" sz="4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r>
              <a:rPr lang="en-US" sz="4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2 </a:t>
            </a:r>
            <a:r>
              <a:rPr lang="en-US" sz="44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CaO</a:t>
            </a:r>
            <a:endParaRPr lang="ru-RU" sz="4400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44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</a:t>
            </a:r>
            <a:r>
              <a:rPr lang="en-US" sz="4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+ Cl</a:t>
            </a:r>
            <a:r>
              <a:rPr lang="en-US" sz="4400" b="1" baseline="-25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4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en-US" sz="4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r>
              <a:rPr lang="en-US" sz="4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CaCl</a:t>
            </a:r>
            <a:r>
              <a:rPr lang="en-US" sz="4400" b="1" baseline="-25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endParaRPr lang="ru-RU" sz="4400" b="1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15107" y="3443091"/>
            <a:ext cx="9847385" cy="3298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44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</a:t>
            </a:r>
            <a:r>
              <a:rPr lang="en-US" sz="4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+ H</a:t>
            </a:r>
            <a:r>
              <a:rPr lang="en-US" sz="4400" b="1" baseline="-25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</a:t>
            </a:r>
            <a:r>
              <a:rPr lang="en-US" sz="4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</a:t>
            </a:r>
            <a:r>
              <a:rPr lang="en-US" sz="4400" b="1" baseline="-25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 (</a:t>
            </a:r>
            <a:r>
              <a:rPr lang="ru-RU" sz="4400" b="1" baseline="-2500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разб</a:t>
            </a:r>
            <a:r>
              <a:rPr lang="en-US" sz="4400" b="1" baseline="-25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.) </a:t>
            </a:r>
            <a:r>
              <a:rPr lang="en-US" sz="4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4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r>
              <a:rPr lang="en-US" sz="4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CaSO</a:t>
            </a:r>
            <a:r>
              <a:rPr lang="en-US" sz="4400" b="1" baseline="-25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sz="4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+  H</a:t>
            </a:r>
            <a:r>
              <a:rPr lang="en-US" sz="4400" b="1" baseline="-25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endParaRPr lang="ru-RU" sz="4400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44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</a:t>
            </a:r>
            <a:r>
              <a:rPr lang="en-US" sz="4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+2 H</a:t>
            </a:r>
            <a:r>
              <a:rPr lang="en-US" sz="4400" b="1" baseline="-25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4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  </a:t>
            </a:r>
            <a:r>
              <a:rPr lang="en-US" sz="4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r>
              <a:rPr lang="en-US" sz="4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44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</a:t>
            </a:r>
            <a:r>
              <a:rPr lang="en-US" sz="4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(OH)</a:t>
            </a:r>
            <a:r>
              <a:rPr lang="en-US" sz="4400" b="1" baseline="-25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4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+  H</a:t>
            </a:r>
            <a:r>
              <a:rPr lang="en-US" sz="4400" b="1" baseline="-25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endParaRPr lang="ru-RU" sz="4400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44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</a:t>
            </a:r>
            <a:r>
              <a:rPr lang="en-US" sz="4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+2HCl   </a:t>
            </a:r>
            <a:r>
              <a:rPr lang="en-US" sz="4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→ </a:t>
            </a:r>
            <a:r>
              <a:rPr lang="en-US" sz="4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CaCL</a:t>
            </a:r>
            <a:r>
              <a:rPr lang="en-US" sz="4400" b="1" baseline="-25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4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+  H</a:t>
            </a:r>
            <a:r>
              <a:rPr lang="en-US" sz="4400" b="1" baseline="-25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 </a:t>
            </a:r>
            <a:endParaRPr lang="ru-RU" sz="4400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44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</a:t>
            </a:r>
            <a:r>
              <a:rPr lang="en-US" sz="4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+2HNO</a:t>
            </a:r>
            <a:r>
              <a:rPr lang="en-US" sz="4400" b="1" baseline="-25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 (</a:t>
            </a:r>
            <a:r>
              <a:rPr lang="ru-RU" sz="4400" b="1" baseline="-2500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разб</a:t>
            </a:r>
            <a:r>
              <a:rPr lang="en-US" sz="4400" b="1" baseline="-25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.)</a:t>
            </a:r>
            <a:r>
              <a:rPr lang="en-US" sz="4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4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r>
              <a:rPr lang="ru-RU" sz="4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44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</a:t>
            </a:r>
            <a:r>
              <a:rPr lang="en-US" sz="4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(NO </a:t>
            </a:r>
            <a:r>
              <a:rPr lang="en-US" sz="4400" b="1" baseline="-25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4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en-US" sz="4400" b="1" baseline="-25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4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+  H</a:t>
            </a:r>
            <a:r>
              <a:rPr lang="en-US" sz="4400" b="1" baseline="-25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endParaRPr lang="ru-RU" sz="4400" b="1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963507" y="0"/>
            <a:ext cx="2553905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</a:t>
            </a:r>
            <a:r>
              <a:rPr lang="ru-RU" sz="4800" dirty="0" smtClean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бразец</a:t>
            </a:r>
            <a:endParaRPr lang="ru-RU" sz="4800" b="0" cap="none" spc="0" dirty="0">
              <a:ln w="0"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69609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422031" y="526758"/>
            <a:ext cx="114768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Карбонат  кальция </a:t>
            </a:r>
            <a:r>
              <a:rPr lang="en-US" sz="3600" dirty="0">
                <a:solidFill>
                  <a:srgbClr val="00206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→ </a:t>
            </a:r>
            <a:r>
              <a:rPr lang="ru-RU" sz="3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оксид кальция</a:t>
            </a:r>
            <a:r>
              <a:rPr lang="en-US" sz="3600" dirty="0">
                <a:solidFill>
                  <a:srgbClr val="00206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→ </a:t>
            </a:r>
            <a:r>
              <a:rPr lang="ru-RU" sz="3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гидроксид </a:t>
            </a:r>
            <a:r>
              <a:rPr lang="ru-RU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кальция </a:t>
            </a:r>
            <a:r>
              <a:rPr lang="en-US" sz="3600" dirty="0">
                <a:solidFill>
                  <a:srgbClr val="00206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→ </a:t>
            </a:r>
            <a:r>
              <a:rPr lang="ru-RU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3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арбонат кальция</a:t>
            </a:r>
            <a:r>
              <a:rPr lang="en-US" sz="3600" dirty="0">
                <a:solidFill>
                  <a:srgbClr val="002060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→</a:t>
            </a:r>
            <a:r>
              <a:rPr lang="ru-RU" sz="3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гидрокарбонат кальция.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574430" y="2037971"/>
            <a:ext cx="10398369" cy="45241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1790700" algn="l"/>
                <a:tab pos="3436620" algn="l"/>
              </a:tabLst>
            </a:pPr>
            <a:r>
              <a:rPr lang="en-US" sz="4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CaCO</a:t>
            </a:r>
            <a:r>
              <a:rPr lang="en-US" sz="4400" b="1" baseline="-25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4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r>
              <a:rPr lang="en-US" sz="4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44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CaO</a:t>
            </a:r>
            <a:r>
              <a:rPr lang="en-US" sz="4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+ CO</a:t>
            </a:r>
            <a:r>
              <a:rPr lang="en-US" sz="4400" b="1" baseline="-25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endParaRPr lang="ru-RU" sz="4400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1790700" algn="l"/>
                <a:tab pos="3436620" algn="l"/>
              </a:tabLst>
            </a:pPr>
            <a:r>
              <a:rPr lang="en-US" sz="44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CaO</a:t>
            </a:r>
            <a:r>
              <a:rPr lang="en-US" sz="4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+  H</a:t>
            </a:r>
            <a:r>
              <a:rPr lang="en-US" sz="4400" b="1" baseline="-25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4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 </a:t>
            </a:r>
            <a:r>
              <a:rPr lang="en-US" sz="4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r>
              <a:rPr lang="en-US" sz="4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44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</a:t>
            </a:r>
            <a:r>
              <a:rPr lang="en-US" sz="4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(OH)</a:t>
            </a:r>
            <a:r>
              <a:rPr lang="en-US" sz="4400" b="1" baseline="-25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endParaRPr lang="ru-RU" sz="4400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1790700" algn="l"/>
                <a:tab pos="3436620" algn="l"/>
              </a:tabLst>
            </a:pPr>
            <a:r>
              <a:rPr lang="en-US" sz="44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</a:t>
            </a:r>
            <a:r>
              <a:rPr lang="en-US" sz="4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(OH)</a:t>
            </a:r>
            <a:r>
              <a:rPr lang="en-US" sz="4400" b="1" baseline="-25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4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+ CO</a:t>
            </a:r>
            <a:r>
              <a:rPr lang="en-US" sz="4400" b="1" baseline="-25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4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r>
              <a:rPr lang="en-US" sz="4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CaCO</a:t>
            </a:r>
            <a:r>
              <a:rPr lang="en-US" sz="4400" b="1" baseline="-25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4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+</a:t>
            </a:r>
            <a:r>
              <a:rPr lang="en-US" sz="4400" b="1" baseline="-25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en-US" sz="4400" b="1" baseline="-25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4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endParaRPr lang="ru-RU" sz="4400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1790700" algn="l"/>
                <a:tab pos="3436620" algn="l"/>
              </a:tabLst>
            </a:pPr>
            <a:r>
              <a:rPr lang="en-US" sz="4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CaCO</a:t>
            </a:r>
            <a:r>
              <a:rPr lang="en-US" sz="4400" b="1" baseline="-25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4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+</a:t>
            </a:r>
            <a:r>
              <a:rPr lang="en-US" sz="4400" b="1" baseline="-25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en-US" sz="4400" b="1" baseline="-25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4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 + CO</a:t>
            </a:r>
            <a:r>
              <a:rPr lang="en-US" sz="4400" b="1" baseline="-25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4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r>
              <a:rPr lang="en-US" sz="4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44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</a:t>
            </a:r>
            <a:r>
              <a:rPr lang="en-US" sz="4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(HCO</a:t>
            </a:r>
            <a:r>
              <a:rPr lang="en-US" sz="4400" b="1" baseline="-25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4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en-US" sz="4400" b="1" baseline="-25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endParaRPr lang="ru-RU" sz="4400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1790700" algn="l"/>
                <a:tab pos="3436620" algn="l"/>
              </a:tabLst>
            </a:pPr>
            <a:r>
              <a:rPr lang="en-US" sz="4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44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</a:t>
            </a:r>
            <a:r>
              <a:rPr lang="en-US" sz="4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(HCO</a:t>
            </a:r>
            <a:r>
              <a:rPr lang="en-US" sz="4400" b="1" baseline="-25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4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en-US" sz="4400" b="1" baseline="-25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4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r>
              <a:rPr lang="en-US" sz="4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CaCO</a:t>
            </a:r>
            <a:r>
              <a:rPr lang="en-US" sz="4400" b="1" baseline="-25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4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+</a:t>
            </a:r>
            <a:r>
              <a:rPr lang="en-US" sz="4400" b="1" baseline="-25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en-US" sz="4400" b="1" baseline="-25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4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 + CO</a:t>
            </a:r>
            <a:r>
              <a:rPr lang="en-US" sz="4400" b="1" baseline="-25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endParaRPr lang="ru-RU" sz="4400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1790700" algn="l"/>
                <a:tab pos="3436620" algn="l"/>
              </a:tabLs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6896" y="2037971"/>
            <a:ext cx="3133616" cy="1341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382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5446" y="344100"/>
            <a:ext cx="10339753" cy="27016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1790700" algn="l"/>
                <a:tab pos="3436620" algn="l"/>
              </a:tabLs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Задача.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1790700" algn="l"/>
                <a:tab pos="3436620" algn="l"/>
              </a:tabLst>
            </a:pPr>
            <a:r>
              <a:rPr lang="ru-RU" sz="3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Человек в состоянии покоя выделяет в минуту 0,19 л. СО</a:t>
            </a:r>
            <a:r>
              <a:rPr lang="ru-RU" sz="3200" baseline="-25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ru-RU" sz="3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(</a:t>
            </a:r>
            <a:r>
              <a:rPr lang="ru-RU" sz="3200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н.у</a:t>
            </a:r>
            <a:r>
              <a:rPr lang="ru-RU" sz="3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.)  Сколько гидроксида кальция требуется для полного поглощения СО</a:t>
            </a:r>
            <a:r>
              <a:rPr lang="ru-RU" sz="3200" baseline="-25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ru-RU" sz="3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выдыхаемого за 8 часов сна.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1790700" algn="l"/>
                <a:tab pos="3436620" algn="l"/>
              </a:tabLs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6858000" y="3152165"/>
            <a:ext cx="35169" cy="310661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1312985" y="4683369"/>
            <a:ext cx="5580184" cy="2210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8"/>
          <p:cNvSpPr>
            <a:spLocks noChangeArrowheads="1"/>
          </p:cNvSpPr>
          <p:nvPr/>
        </p:nvSpPr>
        <p:spPr bwMode="auto">
          <a:xfrm>
            <a:off x="1162050" y="475517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" name="Rectangle 9"/>
          <p:cNvSpPr>
            <a:spLocks noChangeArrowheads="1"/>
          </p:cNvSpPr>
          <p:nvPr/>
        </p:nvSpPr>
        <p:spPr bwMode="auto">
          <a:xfrm>
            <a:off x="152400" y="340296"/>
            <a:ext cx="251992" cy="5386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1790700" algn="l"/>
                <a:tab pos="34369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1790700" algn="l"/>
                <a:tab pos="34369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1790700" algn="l"/>
                <a:tab pos="34369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1790700" algn="l"/>
                <a:tab pos="34369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1790700" algn="l"/>
                <a:tab pos="34369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790700" algn="l"/>
                <a:tab pos="34369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790700" algn="l"/>
                <a:tab pos="34369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790700" algn="l"/>
                <a:tab pos="34369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790700" algn="l"/>
                <a:tab pos="34369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90700" algn="l"/>
                <a:tab pos="3436938" algn="l"/>
              </a:tabLst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90700" algn="l"/>
                <a:tab pos="3436938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" name="Rectangle 10"/>
          <p:cNvSpPr>
            <a:spLocks noChangeArrowheads="1"/>
          </p:cNvSpPr>
          <p:nvPr/>
        </p:nvSpPr>
        <p:spPr bwMode="auto">
          <a:xfrm>
            <a:off x="1471613" y="4092072"/>
            <a:ext cx="4569905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1790700" algn="l"/>
                <a:tab pos="34369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1790700" algn="l"/>
                <a:tab pos="34369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1790700" algn="l"/>
                <a:tab pos="34369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1790700" algn="l"/>
                <a:tab pos="34369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1790700" algn="l"/>
                <a:tab pos="34369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790700" algn="l"/>
                <a:tab pos="34369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790700" algn="l"/>
                <a:tab pos="34369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790700" algn="l"/>
                <a:tab pos="34369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790700" algn="l"/>
                <a:tab pos="34369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90700" algn="l"/>
                <a:tab pos="3436938" algn="l"/>
              </a:tabLst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  8 ч.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90700" algn="l"/>
                <a:tab pos="3436938" algn="l"/>
              </a:tabLst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OH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kumimoji="0" lang="ru-RU" sz="3200" b="0" i="0" u="none" strike="noStrike" cap="none" normalizeH="0" baseline="-3000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)- ?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90700" algn="l"/>
                <a:tab pos="3436938" algn="l"/>
              </a:tabLst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OH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kumimoji="0" lang="ru-RU" sz="3200" b="0" i="0" u="none" strike="noStrike" cap="none" normalizeH="0" baseline="-3000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=74 г/ моль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90700" algn="l"/>
                <a:tab pos="3436938" algn="l"/>
              </a:tabLst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н.у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.)  = 22,4 л/моль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471613" y="3195111"/>
            <a:ext cx="6096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790700" algn="l"/>
                <a:tab pos="3436938" algn="l"/>
              </a:tabLst>
            </a:pP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Дано</a:t>
            </a:r>
            <a:r>
              <a:rPr lang="en-US" sz="32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ru-RU" sz="3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790700" algn="l"/>
                <a:tab pos="3436938" algn="l"/>
              </a:tabLst>
            </a:pPr>
            <a:r>
              <a:rPr lang="en-US" sz="32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 ( CO</a:t>
            </a:r>
            <a:r>
              <a:rPr lang="en-US" sz="3200" baseline="-30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)- 0,19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</a:t>
            </a:r>
            <a:endParaRPr lang="ru-RU" sz="3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9651" y="2898287"/>
            <a:ext cx="3133616" cy="1341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66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98621" y="296353"/>
            <a:ext cx="10780295" cy="5792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1790700" algn="l"/>
                <a:tab pos="3436620" algn="l"/>
              </a:tabLst>
            </a:pPr>
            <a:r>
              <a:rPr lang="ru-RU" sz="4000" i="1" u="sng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Решение: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1790700" algn="l"/>
                <a:tab pos="3436620" algn="l"/>
              </a:tabLst>
            </a:pP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минута- 0,19л.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1790700" algn="l"/>
                <a:tab pos="3436620" algn="l"/>
              </a:tabLst>
            </a:pP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 часов* 60 минут= 480 минут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1790700" algn="l"/>
                <a:tab pos="3436620" algn="l"/>
              </a:tabLst>
            </a:pP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480* 0,19= 91,2 л.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1790700" algn="l"/>
                <a:tab pos="3436620" algn="l"/>
              </a:tabLst>
            </a:pP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x                 91,2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л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1790700" algn="l"/>
                <a:tab pos="3436620" algn="l"/>
              </a:tabLst>
            </a:pP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</a:t>
            </a:r>
            <a:r>
              <a:rPr lang="en-US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(OH)</a:t>
            </a:r>
            <a:r>
              <a:rPr lang="en-US" sz="2800" b="1" i="1" baseline="-25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+ CO</a:t>
            </a:r>
            <a:r>
              <a:rPr lang="en-US" sz="2800" b="1" i="1" baseline="-25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r>
              <a:rPr lang="en-US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CaCO</a:t>
            </a:r>
            <a:r>
              <a:rPr lang="en-US" sz="2800" b="1" i="1" baseline="-25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+</a:t>
            </a:r>
            <a:r>
              <a:rPr lang="en-US" sz="2800" b="1" i="1" baseline="-25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en-US" sz="2800" b="1" i="1" baseline="-25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endParaRPr lang="ru-RU" sz="2800" b="1" i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1790700" algn="l"/>
                <a:tab pos="3436620" algn="l"/>
              </a:tabLst>
            </a:pPr>
            <a:r>
              <a:rPr lang="en-US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74г</a:t>
            </a:r>
            <a:r>
              <a:rPr lang="en-US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22,4 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 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1790700" algn="l"/>
                <a:tab pos="3436620" algn="l"/>
              </a:tabLst>
            </a:pP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   -   91,2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1790700" algn="l"/>
                <a:tab pos="3436620" algn="l"/>
              </a:tabLst>
            </a:pP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74 -  22,4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1790700" algn="l"/>
                <a:tab pos="3436620" algn="l"/>
              </a:tabLst>
            </a:pP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Х=74*91,4/22,4           х= 302 г.                         Ответ: 302 г.</a:t>
            </a:r>
            <a:endParaRPr lang="ru-RU" sz="2800" b="1" i="1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2197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8924" y="901018"/>
            <a:ext cx="10773508" cy="4454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1790700" algn="l"/>
                <a:tab pos="3436620" algn="l"/>
              </a:tabLst>
            </a:pPr>
            <a:r>
              <a:rPr lang="ru-RU" sz="48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Кальций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1790700" algn="l"/>
                <a:tab pos="3436620" algn="l"/>
              </a:tabLst>
            </a:pPr>
            <a:r>
              <a:rPr lang="ru-RU" sz="48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активный</a:t>
            </a:r>
            <a:r>
              <a:rPr lang="ru-RU" sz="48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48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серебристо-белый</a:t>
            </a:r>
            <a:endParaRPr lang="ru-RU" sz="4800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1790700" algn="l"/>
                <a:tab pos="3436620" algn="l"/>
              </a:tabLst>
            </a:pPr>
            <a:r>
              <a:rPr lang="ru-RU" sz="48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восстанавливает</a:t>
            </a:r>
            <a:r>
              <a:rPr lang="ru-RU" sz="48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реагирует, строит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1790700" algn="l"/>
                <a:tab pos="3436620" algn="l"/>
              </a:tabLst>
            </a:pPr>
            <a:r>
              <a:rPr lang="ru-RU" sz="48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кальций хранят </a:t>
            </a:r>
            <a:r>
              <a:rPr lang="ru-RU" sz="48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 слоем керосина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1790700" algn="l"/>
                <a:tab pos="3436620" algn="l"/>
              </a:tabLst>
            </a:pPr>
            <a:r>
              <a:rPr lang="ru-RU" sz="48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Метал.</a:t>
            </a:r>
            <a:endParaRPr lang="ru-RU" sz="4800" b="1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1961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22798" y="587389"/>
            <a:ext cx="3958135" cy="507831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i="1" cap="none" spc="0" dirty="0" smtClean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Оценка</a:t>
            </a:r>
          </a:p>
          <a:p>
            <a:pPr algn="ctr"/>
            <a:r>
              <a:rPr lang="ru-RU" sz="5400" i="1" dirty="0" smtClean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42-34….»5»</a:t>
            </a:r>
          </a:p>
          <a:p>
            <a:pPr algn="ctr"/>
            <a:r>
              <a:rPr lang="ru-RU" sz="5400" b="0" i="1" cap="none" spc="0" dirty="0" smtClean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34-21…. «4»</a:t>
            </a:r>
          </a:p>
          <a:p>
            <a:pPr algn="ctr"/>
            <a:r>
              <a:rPr lang="ru-RU" sz="5400" i="1" dirty="0" smtClean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20-8….. «3»</a:t>
            </a:r>
          </a:p>
          <a:p>
            <a:pPr algn="ctr"/>
            <a:r>
              <a:rPr lang="ru-RU" sz="5400" b="0" i="1" cap="none" spc="0" dirty="0" smtClean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7-2….. «2»</a:t>
            </a:r>
          </a:p>
          <a:p>
            <a:pPr algn="ctr"/>
            <a:r>
              <a:rPr lang="ru-RU" sz="5400" i="1" dirty="0" smtClean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1-0….. «1»</a:t>
            </a:r>
            <a:endParaRPr lang="ru-RU" sz="5400" b="0" i="1" cap="none" spc="0" dirty="0">
              <a:ln w="0"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5838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218</TotalTime>
  <Words>605</Words>
  <Application>Microsoft Office PowerPoint</Application>
  <PresentationFormat>Широкоэкранный</PresentationFormat>
  <Paragraphs>108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9" baseType="lpstr">
      <vt:lpstr>Arial</vt:lpstr>
      <vt:lpstr>Calibri</vt:lpstr>
      <vt:lpstr>Helvetica</vt:lpstr>
      <vt:lpstr>Times New Roman</vt:lpstr>
      <vt:lpstr>Trebuchet MS</vt:lpstr>
      <vt:lpstr>Wingdings 3</vt:lpstr>
      <vt:lpstr>Грань</vt:lpstr>
      <vt:lpstr>Кальций и его соединения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Кальций и его соединения</dc:title>
  <dc:creator>1</dc:creator>
  <cp:lastModifiedBy>1</cp:lastModifiedBy>
  <cp:revision>22</cp:revision>
  <dcterms:created xsi:type="dcterms:W3CDTF">2017-01-26T11:53:04Z</dcterms:created>
  <dcterms:modified xsi:type="dcterms:W3CDTF">2017-01-27T07:25:25Z</dcterms:modified>
</cp:coreProperties>
</file>