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89" r:id="rId1"/>
  </p:sldMasterIdLst>
  <p:notesMasterIdLst>
    <p:notesMasterId r:id="rId19"/>
  </p:notesMasterIdLst>
  <p:sldIdLst>
    <p:sldId id="259" r:id="rId2"/>
    <p:sldId id="256" r:id="rId3"/>
    <p:sldId id="257" r:id="rId4"/>
    <p:sldId id="260" r:id="rId5"/>
    <p:sldId id="261" r:id="rId6"/>
    <p:sldId id="273" r:id="rId7"/>
    <p:sldId id="274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6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4F195132-3EDC-4B8C-94D8-66B51A8764C9}">
          <p14:sldIdLst>
            <p14:sldId id="259"/>
            <p14:sldId id="256"/>
            <p14:sldId id="257"/>
            <p14:sldId id="258"/>
            <p14:sldId id="261"/>
            <p14:sldId id="260"/>
            <p14:sldId id="26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-1356" y="-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48521C-4652-48C1-A1A2-275362342632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BF049F-AF70-4333-AFAB-3B13A7A8657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BF049F-AF70-4333-AFAB-3B13A7A8657A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9DB3-0A96-4393-BAD6-6C9465D8757B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98527-D3DA-44B9-A91A-66E09AB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517078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9DB3-0A96-4393-BAD6-6C9465D8757B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98527-D3DA-44B9-A91A-66E09AB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00633806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9DB3-0A96-4393-BAD6-6C9465D8757B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98527-D3DA-44B9-A91A-66E09AB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2213468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9DB3-0A96-4393-BAD6-6C9465D8757B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98527-D3DA-44B9-A91A-66E09AB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30482890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9DB3-0A96-4393-BAD6-6C9465D8757B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98527-D3DA-44B9-A91A-66E09AB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5499600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9DB3-0A96-4393-BAD6-6C9465D8757B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98527-D3DA-44B9-A91A-66E09AB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0729476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9DB3-0A96-4393-BAD6-6C9465D8757B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98527-D3DA-44B9-A91A-66E09AB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7649580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9DB3-0A96-4393-BAD6-6C9465D8757B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98527-D3DA-44B9-A91A-66E09AB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09089394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9DB3-0A96-4393-BAD6-6C9465D8757B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98527-D3DA-44B9-A91A-66E09AB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3029384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9DB3-0A96-4393-BAD6-6C9465D8757B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98527-D3DA-44B9-A91A-66E09AB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928203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9DB3-0A96-4393-BAD6-6C9465D8757B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98527-D3DA-44B9-A91A-66E09ABD209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7360667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9DB3-0A96-4393-BAD6-6C9465D8757B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98527-D3DA-44B9-A91A-66E09AB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627980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9DB3-0A96-4393-BAD6-6C9465D8757B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98527-D3DA-44B9-A91A-66E09ABD209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884345699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9DB3-0A96-4393-BAD6-6C9465D8757B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98527-D3DA-44B9-A91A-66E09AB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0096377"/>
      </p:ext>
    </p:extLst>
  </p:cSld>
  <p:clrMapOvr>
    <a:masterClrMapping/>
  </p:clrMapOvr>
  <p:transition spd="slow">
    <p:push dir="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9DB3-0A96-4393-BAD6-6C9465D8757B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98527-D3DA-44B9-A91A-66E09AB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1544154"/>
      </p:ext>
    </p:extLst>
  </p:cSld>
  <p:clrMapOvr>
    <a:masterClrMapping/>
  </p:clrMapOvr>
  <p:transition spd="slow">
    <p:push dir="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D9DB3-0A96-4393-BAD6-6C9465D8757B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598527-D3DA-44B9-A91A-66E09AB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29003627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2D9DB3-0A96-4393-BAD6-6C9465D8757B}" type="datetimeFigureOut">
              <a:rPr lang="ru-RU" smtClean="0"/>
              <a:pPr/>
              <a:t>08.12.2015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F1598527-D3DA-44B9-A91A-66E09AB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7806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03" r:id="rId14"/>
    <p:sldLayoutId id="2147484004" r:id="rId15"/>
    <p:sldLayoutId id="2147484005" r:id="rId16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123825"/>
            <a:ext cx="8832426" cy="6254115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/>
              <a:t>   </a:t>
            </a:r>
            <a:br>
              <a:rPr lang="ru-RU" sz="6600" dirty="0" smtClean="0"/>
            </a:br>
            <a:r>
              <a:rPr lang="ru-RU" sz="6600" dirty="0" smtClean="0"/>
              <a:t>      Активные формы и методы </a:t>
            </a:r>
            <a:br>
              <a:rPr lang="ru-RU" sz="6600" dirty="0" smtClean="0"/>
            </a:br>
            <a:r>
              <a:rPr lang="ru-RU" sz="6600" dirty="0"/>
              <a:t> </a:t>
            </a:r>
            <a:r>
              <a:rPr lang="ru-RU" sz="6600" dirty="0" smtClean="0"/>
              <a:t>      обучения </a:t>
            </a:r>
            <a:r>
              <a:rPr lang="en-US" sz="6600" dirty="0" smtClean="0"/>
              <a:t>c </a:t>
            </a:r>
            <a:r>
              <a:rPr lang="ru-RU" sz="6600" dirty="0" smtClean="0"/>
              <a:t>детьми дошкольного возраста.</a:t>
            </a:r>
            <a:endParaRPr lang="ru-RU" sz="6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5554980"/>
            <a:ext cx="4580466" cy="486382"/>
          </a:xfrm>
        </p:spPr>
        <p:txBody>
          <a:bodyPr/>
          <a:lstStyle/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011188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82" y="582304"/>
            <a:ext cx="8416721" cy="247479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Активные методы обучения</a:t>
            </a:r>
            <a:endParaRPr lang="ru-RU" sz="5400" dirty="0">
              <a:solidFill>
                <a:srgbClr val="FF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body" idx="1"/>
          </p:nvPr>
        </p:nvSpPr>
        <p:spPr>
          <a:xfrm>
            <a:off x="368490" y="3057098"/>
            <a:ext cx="8905513" cy="2984265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chemeClr val="tx2"/>
                </a:solidFill>
                <a:latin typeface="+mj-lt"/>
              </a:rPr>
              <a:t> —  это система методов,     обеспечивающих активность и   разнообразие мыслительной и практической деятельности обучаемых в процессе освоения знаний.</a:t>
            </a:r>
            <a:endParaRPr lang="ru-RU" sz="44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23094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249" y="609600"/>
            <a:ext cx="10429875" cy="1733902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   Активные </a:t>
            </a:r>
            <a:r>
              <a:rPr lang="ru-RU" dirty="0">
                <a:solidFill>
                  <a:srgbClr val="FF0000"/>
                </a:solidFill>
              </a:rPr>
              <a:t>методы обеспечивают решение </a:t>
            </a:r>
            <a:r>
              <a:rPr lang="ru-RU" dirty="0" smtClean="0">
                <a:solidFill>
                  <a:srgbClr val="FF0000"/>
                </a:solidFill>
              </a:rPr>
              <a:t> 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   образовательных </a:t>
            </a:r>
            <a:r>
              <a:rPr lang="ru-RU" dirty="0">
                <a:solidFill>
                  <a:srgbClr val="FF0000"/>
                </a:solidFill>
              </a:rPr>
              <a:t>задач в разных аспектах: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233149" y="1617864"/>
            <a:ext cx="9663752" cy="911936"/>
          </a:xfrm>
        </p:spPr>
        <p:txBody>
          <a:bodyPr>
            <a:noAutofit/>
          </a:bodyPr>
          <a:lstStyle/>
          <a:p>
            <a:pPr marL="457200" lvl="1" indent="0" algn="ctr">
              <a:buNone/>
            </a:pPr>
            <a:r>
              <a:rPr lang="ru-RU" sz="2800" dirty="0" smtClean="0">
                <a:solidFill>
                  <a:schemeClr val="tx2"/>
                </a:solidFill>
                <a:latin typeface="+mj-lt"/>
              </a:rPr>
              <a:t> • </a:t>
            </a:r>
            <a:r>
              <a:rPr lang="ru-RU" sz="2800" dirty="0">
                <a:solidFill>
                  <a:schemeClr val="tx2"/>
                </a:solidFill>
                <a:latin typeface="+mj-lt"/>
              </a:rPr>
              <a:t>формирование положительной </a:t>
            </a:r>
            <a:r>
              <a:rPr lang="ru-RU" sz="2800" dirty="0" smtClean="0">
                <a:solidFill>
                  <a:schemeClr val="tx2"/>
                </a:solidFill>
                <a:latin typeface="+mj-lt"/>
              </a:rPr>
              <a:t>учебной мотивации</a:t>
            </a:r>
            <a:r>
              <a:rPr lang="ru-RU" sz="2800" dirty="0">
                <a:solidFill>
                  <a:schemeClr val="tx2"/>
                </a:solidFill>
                <a:latin typeface="+mj-lt"/>
              </a:rPr>
              <a:t>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8675" y="1987477"/>
            <a:ext cx="8634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  <a:latin typeface="+mj-lt"/>
              </a:rPr>
              <a:t>• повышение познавательной активности детей;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6247" y="2386397"/>
            <a:ext cx="91535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  <a:latin typeface="+mj-lt"/>
              </a:rPr>
              <a:t>• активное вовлечение детей в образовательный процесс;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248" y="2838807"/>
            <a:ext cx="9145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</a:rPr>
              <a:t>• </a:t>
            </a:r>
            <a:r>
              <a:rPr lang="ru-RU" sz="2800" dirty="0">
                <a:solidFill>
                  <a:schemeClr val="tx2"/>
                </a:solidFill>
                <a:latin typeface="+mj-lt"/>
              </a:rPr>
              <a:t>стимулирование самостоятельной деятельности;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8675" y="3190875"/>
            <a:ext cx="102012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  <a:latin typeface="+mj-lt"/>
              </a:rPr>
              <a:t>• развитие познавательных процессов - речи, памяти, мышления;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8675" y="3606437"/>
            <a:ext cx="9314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  <a:latin typeface="+mj-lt"/>
              </a:rPr>
              <a:t>• эффективное усвоение большого объема информации;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8675" y="3979142"/>
            <a:ext cx="10567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  <a:latin typeface="+mj-lt"/>
              </a:rPr>
              <a:t>• развитие творческих способностей и нестандартности мышления;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8674" y="4395809"/>
            <a:ext cx="10855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  <a:latin typeface="+mj-lt"/>
              </a:rPr>
              <a:t>• развитие коммуникативно-эмоциональной сферы личности ребенка;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247" y="4857384"/>
            <a:ext cx="11355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  <a:latin typeface="+mj-lt"/>
              </a:rPr>
              <a:t>• раскрытие личностно-индивидуальных возможностей каждого ребенка;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6247" y="5288180"/>
            <a:ext cx="98148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  <a:latin typeface="+mj-lt"/>
              </a:rPr>
              <a:t>• развитие навыков самостоятельного умственного труда;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8675" y="5749845"/>
            <a:ext cx="754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2"/>
                </a:solidFill>
                <a:latin typeface="+mj-lt"/>
              </a:rPr>
              <a:t>• развитие универсальных навыков.</a:t>
            </a:r>
          </a:p>
        </p:txBody>
      </p:sp>
    </p:spTree>
    <p:extLst>
      <p:ext uri="{BB962C8B-B14F-4D97-AF65-F5344CB8AC3E}">
        <p14:creationId xmlns:p14="http://schemas.microsoft.com/office/powerpoint/2010/main" xmlns="" val="3512809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8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" accel="100000" fill="hold">
                                          <p:stCondLst>
                                            <p:cond delay="18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00"/>
                            </p:stCondLst>
                            <p:childTnLst>
                              <p:par>
                                <p:cTn id="3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700"/>
                            </p:stCondLst>
                            <p:childTnLst>
                              <p:par>
                                <p:cTn id="5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700"/>
                            </p:stCondLst>
                            <p:childTnLst>
                              <p:par>
                                <p:cTn id="5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700"/>
                            </p:stCondLst>
                            <p:childTnLst>
                              <p:par>
                                <p:cTn id="6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900" decel="100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700"/>
                            </p:stCondLst>
                            <p:childTnLst>
                              <p:par>
                                <p:cTn id="7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700"/>
                            </p:stCondLst>
                            <p:childTnLst>
                              <p:par>
                                <p:cTn id="8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/>
      <p:bldP spid="12" grpId="0"/>
      <p:bldP spid="14" grpId="0"/>
      <p:bldP spid="16" grpId="0"/>
      <p:bldP spid="17" grpId="0"/>
      <p:bldP spid="18" grpId="0"/>
      <p:bldP spid="20" grpId="0"/>
      <p:bldP spid="23" grpId="0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7467" y="108929"/>
            <a:ext cx="9245599" cy="182147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            АМО </a:t>
            </a:r>
            <a:r>
              <a:rPr lang="ru-RU" dirty="0">
                <a:solidFill>
                  <a:srgbClr val="FF0000"/>
                </a:solidFill>
              </a:rPr>
              <a:t>отличаются нетрадиционной 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       технологией </a:t>
            </a:r>
            <a:r>
              <a:rPr lang="ru-RU" dirty="0">
                <a:solidFill>
                  <a:srgbClr val="FF0000"/>
                </a:solidFill>
              </a:rPr>
              <a:t>образовательного процесса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794933" y="1236133"/>
            <a:ext cx="13326533" cy="2658535"/>
          </a:xfrm>
        </p:spPr>
        <p:txBody>
          <a:bodyPr>
            <a:normAutofit/>
          </a:bodyPr>
          <a:lstStyle/>
          <a:p>
            <a:pPr marL="2743200" lvl="6" indent="0" algn="just">
              <a:buNone/>
            </a:pPr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Активизируют </a:t>
            </a:r>
            <a:r>
              <a:rPr lang="ru-RU" sz="2800" dirty="0">
                <a:solidFill>
                  <a:schemeClr val="tx2"/>
                </a:solidFill>
                <a:latin typeface="+mj-lt"/>
              </a:rPr>
              <a:t>мышление, и эта активность остается надолго, вынуждает в силу учебной ситуации самостоятельно принимать творческие по содержанию, эмоционально окрашенные и мотивационно оправданные решения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135467" y="3464007"/>
            <a:ext cx="123274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tx2"/>
                </a:solidFill>
                <a:latin typeface="+mj-lt"/>
              </a:rPr>
              <a:t>     -  Повышают результативность обучения не за счет увеличения   объема </a:t>
            </a:r>
          </a:p>
          <a:p>
            <a:pPr algn="ctr"/>
            <a:r>
              <a:rPr lang="ru-RU" sz="2800" dirty="0">
                <a:solidFill>
                  <a:schemeClr val="tx2"/>
                </a:solidFill>
                <a:latin typeface="+mj-lt"/>
              </a:rPr>
              <a:t> </a:t>
            </a:r>
            <a:r>
              <a:rPr lang="ru-RU" sz="2800" dirty="0" smtClean="0">
                <a:solidFill>
                  <a:schemeClr val="tx2"/>
                </a:solidFill>
                <a:latin typeface="+mj-lt"/>
              </a:rPr>
              <a:t>           передаваемой информации, а за счет глубины и скорости ее переработки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4000" y="4572001"/>
            <a:ext cx="9736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    </a:t>
            </a:r>
            <a:r>
              <a:rPr lang="ru-RU" sz="2800" dirty="0" smtClean="0">
                <a:solidFill>
                  <a:schemeClr val="tx2"/>
                </a:solidFill>
              </a:rPr>
              <a:t>- </a:t>
            </a:r>
            <a:r>
              <a:rPr lang="ru-RU" sz="2800" dirty="0" smtClean="0"/>
              <a:t> </a:t>
            </a:r>
            <a:r>
              <a:rPr lang="ru-RU" sz="2800" dirty="0" smtClean="0">
                <a:solidFill>
                  <a:schemeClr val="tx2"/>
                </a:solidFill>
                <a:latin typeface="+mj-lt"/>
              </a:rPr>
              <a:t>Развивают партнерские отношения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5428274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        -  Обеспечивают стабильно высокие результаты обучения и воспитания</a:t>
            </a:r>
          </a:p>
          <a:p>
            <a:r>
              <a:rPr lang="ru-RU" sz="2800" dirty="0">
                <a:solidFill>
                  <a:schemeClr val="tx2"/>
                </a:solidFill>
                <a:latin typeface="+mj-lt"/>
              </a:rPr>
              <a:t> </a:t>
            </a:r>
            <a:r>
              <a:rPr lang="ru-RU" sz="2800" dirty="0" smtClean="0">
                <a:solidFill>
                  <a:schemeClr val="tx2"/>
                </a:solidFill>
                <a:latin typeface="+mj-lt"/>
              </a:rPr>
              <a:t>          при минимальных усилиях обучающихся </a:t>
            </a:r>
            <a:endParaRPr lang="ru-RU" sz="2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65453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4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9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4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1200" y="0"/>
            <a:ext cx="8562802" cy="1870334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 Разновидности методов</a:t>
            </a:r>
            <a:endParaRPr lang="ru-RU" sz="4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0" y="592668"/>
            <a:ext cx="6172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Проблемные ситуации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Обучение через деятельность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Групповая и парная работа  </a:t>
            </a:r>
            <a:endParaRPr lang="ru-RU" sz="2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4933" y="2084992"/>
            <a:ext cx="469053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Моделирование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Деловые игры 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Драматизация, 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   театрализация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Творческая игра 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«Диалог» 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«Мозговой штурм» 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«Круглый стол» 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Дискуссия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</a:t>
            </a:r>
            <a:r>
              <a:rPr lang="ru-RU" sz="2800" dirty="0" err="1" smtClean="0">
                <a:solidFill>
                  <a:schemeClr val="tx2"/>
                </a:solidFill>
                <a:latin typeface="+mj-lt"/>
              </a:rPr>
              <a:t>Тризовские</a:t>
            </a:r>
            <a:r>
              <a:rPr lang="ru-RU" sz="2800" dirty="0" smtClean="0">
                <a:solidFill>
                  <a:schemeClr val="tx2"/>
                </a:solidFill>
                <a:latin typeface="+mj-lt"/>
              </a:rPr>
              <a:t> игры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16400" y="2084992"/>
            <a:ext cx="839893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Метод  проектов 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Методы удивления, любования,  уверенности, </a:t>
            </a:r>
          </a:p>
          <a:p>
            <a:pPr>
              <a:buNone/>
            </a:pPr>
            <a:r>
              <a:rPr lang="ru-RU" sz="2800" dirty="0" smtClean="0">
                <a:solidFill>
                  <a:schemeClr val="tx2"/>
                </a:solidFill>
                <a:latin typeface="+mj-lt"/>
              </a:rPr>
              <a:t>  успеха,  диалога 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Метод  эвристических вопросов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Игровое проектирование 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Имитационный тренинг  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Организационно-деловые игры (ОДИ) 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Организационно-мыслительные игры (ОМИ) 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- Релаксация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90379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push dir="u"/>
      </p:transition>
    </mc:Choice>
    <mc:Fallback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Лариса\С флешки\ф. 0 а 2014\DSC002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4298" y="893136"/>
            <a:ext cx="5971953" cy="5635256"/>
          </a:xfrm>
          <a:prstGeom prst="rect">
            <a:avLst/>
          </a:prstGeom>
          <a:noFill/>
        </p:spPr>
      </p:pic>
      <p:pic>
        <p:nvPicPr>
          <p:cNvPr id="1027" name="Picture 3" descr="C:\Users\Пользователь\Desktop\Лариса\С флешки\ф. 0 а 2014\DSC0023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47637" y="925033"/>
            <a:ext cx="5550196" cy="560335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Пользователь\Desktop\Лариса\С флешки\ф. 0 а 2014\DSC002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018" y="1095154"/>
            <a:ext cx="5879805" cy="5422606"/>
          </a:xfrm>
          <a:prstGeom prst="rect">
            <a:avLst/>
          </a:prstGeom>
          <a:noFill/>
        </p:spPr>
      </p:pic>
      <p:pic>
        <p:nvPicPr>
          <p:cNvPr id="2051" name="Picture 3" descr="F:\всё по декаде ДО 2014-2015\ФОТО с открытых занятий ДО СШ № 1\путешествие по сказкам Жеребкова\IMG_05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1313" y="1116420"/>
            <a:ext cx="5699050" cy="542260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9075" y="342900"/>
            <a:ext cx="877252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 </a:t>
            </a:r>
            <a:r>
              <a:rPr lang="ru-RU" sz="2800" dirty="0" smtClean="0">
                <a:solidFill>
                  <a:srgbClr val="FF0000"/>
                </a:solidFill>
                <a:latin typeface="+mj-lt"/>
              </a:rPr>
              <a:t>Метод проектов </a:t>
            </a:r>
            <a:r>
              <a:rPr lang="ru-RU" sz="2800" dirty="0" smtClean="0">
                <a:solidFill>
                  <a:schemeClr val="tx2"/>
                </a:solidFill>
                <a:latin typeface="+mj-lt"/>
              </a:rPr>
              <a:t>как один из методов интегрированного обучения дошкольников, основывается на интересах детей. Он  способствует формированию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самостоятельности, глубоко мотивированной, целесообразной познавательной деятельности у детей дошкольного возраста. 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Способствует повышению</a:t>
            </a:r>
            <a:r>
              <a:rPr lang="en-US" sz="2800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ru-RU" sz="2800" dirty="0" smtClean="0">
                <a:solidFill>
                  <a:schemeClr val="tx2"/>
                </a:solidFill>
                <a:latin typeface="+mj-lt"/>
              </a:rPr>
              <a:t>самооценки.</a:t>
            </a:r>
          </a:p>
          <a:p>
            <a:endParaRPr lang="ru-RU" sz="2800" b="1" dirty="0" smtClean="0">
              <a:solidFill>
                <a:schemeClr val="tx2"/>
              </a:solidFill>
              <a:latin typeface="+mj-lt"/>
            </a:endParaRPr>
          </a:p>
          <a:p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 </a:t>
            </a:r>
          </a:p>
          <a:p>
            <a:endParaRPr lang="ru-RU" sz="28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3400425"/>
            <a:ext cx="88392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Способствует развитию благоприятных межличностных отношений в группе. 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 Родители становятся активными участниками образовательного процесса. </a:t>
            </a: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2925" y="400051"/>
            <a:ext cx="88011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+mj-lt"/>
              </a:rPr>
              <a:t>Типы проектов :   </a:t>
            </a:r>
          </a:p>
          <a:p>
            <a:r>
              <a:rPr lang="ru-RU" sz="2400" i="1" dirty="0" err="1" smtClean="0">
                <a:solidFill>
                  <a:srgbClr val="FF0000"/>
                </a:solidFill>
                <a:latin typeface="+mj-lt"/>
              </a:rPr>
              <a:t>Исследовательско</a:t>
            </a:r>
            <a:r>
              <a:rPr lang="ru-RU" sz="2400" dirty="0" smtClean="0">
                <a:solidFill>
                  <a:srgbClr val="FF0000"/>
                </a:solidFill>
                <a:latin typeface="+mj-lt"/>
              </a:rPr>
              <a:t> – </a:t>
            </a:r>
            <a:r>
              <a:rPr lang="ru-RU" sz="2400" i="1" dirty="0" smtClean="0">
                <a:solidFill>
                  <a:srgbClr val="FF0000"/>
                </a:solidFill>
                <a:latin typeface="+mj-lt"/>
              </a:rPr>
              <a:t>творческие: </a:t>
            </a:r>
            <a:r>
              <a:rPr lang="ru-RU" sz="2400" dirty="0" smtClean="0">
                <a:solidFill>
                  <a:schemeClr val="tx2"/>
                </a:solidFill>
                <a:latin typeface="+mj-lt"/>
              </a:rPr>
              <a:t>осуществляется исследовательский поиск, результаты которого оформляются в виде какого – либо творческого продукта(газеты, драматизации, детского дизайна). </a:t>
            </a:r>
          </a:p>
          <a:p>
            <a:r>
              <a:rPr lang="ru-RU" sz="2400" i="1" dirty="0" err="1" smtClean="0">
                <a:solidFill>
                  <a:srgbClr val="FF0000"/>
                </a:solidFill>
                <a:latin typeface="+mj-lt"/>
              </a:rPr>
              <a:t>Ролево</a:t>
            </a:r>
            <a:r>
              <a:rPr lang="ru-RU" sz="2400" i="1" dirty="0" smtClean="0">
                <a:solidFill>
                  <a:srgbClr val="FF0000"/>
                </a:solidFill>
                <a:latin typeface="+mj-lt"/>
              </a:rPr>
              <a:t> – игровые:</a:t>
            </a:r>
            <a:r>
              <a:rPr lang="ru-RU" sz="2400" dirty="0" smtClean="0">
                <a:solidFill>
                  <a:schemeClr val="tx2"/>
                </a:solidFill>
                <a:latin typeface="+mj-lt"/>
              </a:rPr>
              <a:t> проект с элементами творческих игр. </a:t>
            </a:r>
          </a:p>
          <a:p>
            <a:r>
              <a:rPr lang="ru-RU" sz="2400" i="1" dirty="0" smtClean="0">
                <a:solidFill>
                  <a:srgbClr val="FF0000"/>
                </a:solidFill>
                <a:latin typeface="+mj-lt"/>
              </a:rPr>
              <a:t>Информационно – </a:t>
            </a:r>
            <a:r>
              <a:rPr lang="ru-RU" sz="2400" i="1" dirty="0" err="1" smtClean="0">
                <a:solidFill>
                  <a:srgbClr val="FF0000"/>
                </a:solidFill>
                <a:latin typeface="+mj-lt"/>
              </a:rPr>
              <a:t>практико</a:t>
            </a:r>
            <a:r>
              <a:rPr lang="ru-RU" sz="2400" i="1" dirty="0" smtClean="0">
                <a:solidFill>
                  <a:srgbClr val="FF0000"/>
                </a:solidFill>
                <a:latin typeface="+mj-lt"/>
              </a:rPr>
              <a:t> – ориентированные:</a:t>
            </a:r>
            <a:r>
              <a:rPr lang="ru-RU" sz="2400" dirty="0" smtClean="0">
                <a:solidFill>
                  <a:schemeClr val="tx2"/>
                </a:solidFill>
                <a:latin typeface="+mj-lt"/>
              </a:rPr>
              <a:t> дети собирают информацию о каком – то объекте, явлении из разных источников, а затем реализуют её. </a:t>
            </a:r>
          </a:p>
          <a:p>
            <a:r>
              <a:rPr lang="ru-RU" sz="2400" i="1" dirty="0" smtClean="0">
                <a:solidFill>
                  <a:srgbClr val="FF0000"/>
                </a:solidFill>
                <a:latin typeface="+mj-lt"/>
              </a:rPr>
              <a:t>Творческие:</a:t>
            </a:r>
            <a:r>
              <a:rPr lang="ru-RU" sz="2400" i="1" dirty="0" smtClean="0">
                <a:solidFill>
                  <a:schemeClr val="tx2"/>
                </a:solidFill>
                <a:latin typeface="+mj-lt"/>
              </a:rPr>
              <a:t> </a:t>
            </a:r>
            <a:r>
              <a:rPr lang="ru-RU" sz="2400" dirty="0" smtClean="0">
                <a:solidFill>
                  <a:schemeClr val="tx2"/>
                </a:solidFill>
                <a:latin typeface="+mj-lt"/>
              </a:rPr>
              <a:t>не имеют детально проработанной структуры</a:t>
            </a:r>
          </a:p>
          <a:p>
            <a:r>
              <a:rPr lang="ru-RU" sz="2400" dirty="0" smtClean="0">
                <a:solidFill>
                  <a:schemeClr val="tx2"/>
                </a:solidFill>
                <a:latin typeface="+mj-lt"/>
              </a:rPr>
              <a:t>совместной деятельности участников. Результаты оформляются в виде праздника, выставки, альбома.</a:t>
            </a:r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04875" y="628650"/>
            <a:ext cx="823912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+mj-lt"/>
              </a:rPr>
              <a:t>Проекты классифицируются 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по составу участников </a:t>
            </a:r>
            <a:r>
              <a:rPr lang="ru-RU" sz="2800" dirty="0" smtClean="0">
                <a:solidFill>
                  <a:schemeClr val="tx2"/>
                </a:solidFill>
                <a:latin typeface="+mj-lt"/>
              </a:rPr>
              <a:t>(групповой, подгрупповой, личный, семейный, парный и др.) </a:t>
            </a:r>
          </a:p>
          <a:p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    по продолжительности</a:t>
            </a:r>
            <a:r>
              <a:rPr lang="ru-RU" sz="2800" dirty="0" smtClean="0">
                <a:solidFill>
                  <a:schemeClr val="tx2"/>
                </a:solidFill>
                <a:latin typeface="+mj-lt"/>
              </a:rPr>
              <a:t>(краткосрочный – несколько занятий, 1-2 недели; средней продолжительности – 1-3 месяца; долгосрочный – до 1 года).</a:t>
            </a:r>
            <a:endParaRPr lang="ru-RU" sz="2800" b="1" dirty="0" smtClean="0">
              <a:solidFill>
                <a:schemeClr val="tx2"/>
              </a:solidFill>
              <a:latin typeface="+mj-lt"/>
            </a:endParaRP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9650" y="285751"/>
            <a:ext cx="813435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latin typeface="+mj-lt"/>
              </a:rPr>
              <a:t>        Информационно- творческий проект «Моя семья».</a:t>
            </a:r>
          </a:p>
          <a:p>
            <a:r>
              <a:rPr lang="ru-RU" sz="2800" dirty="0" smtClean="0">
                <a:latin typeface="+mj-lt"/>
              </a:rPr>
              <a:t> </a:t>
            </a:r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Цель проекта: </a:t>
            </a:r>
            <a:r>
              <a:rPr lang="ru-RU" sz="2800" dirty="0" smtClean="0">
                <a:solidFill>
                  <a:schemeClr val="tx2"/>
                </a:solidFill>
                <a:latin typeface="+mj-lt"/>
              </a:rPr>
              <a:t>помочь семье в деле воспитания и образования детей, предупредить проявление отчуждения между ребёнком и его семьёй, привлечь внимание родителей к вопросу нравственно-патриотического воспитания дошкольников.</a:t>
            </a:r>
          </a:p>
          <a:p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Задачи проекта: </a:t>
            </a:r>
            <a:r>
              <a:rPr lang="ru-RU" sz="2800" dirty="0" smtClean="0">
                <a:solidFill>
                  <a:schemeClr val="tx2"/>
                </a:solidFill>
                <a:latin typeface="+mj-lt"/>
              </a:rPr>
              <a:t>обучить родителей общению с детьми, повышение компетентности в вопросах воспитания, развития и обучения, </a:t>
            </a:r>
          </a:p>
          <a:p>
            <a:r>
              <a:rPr lang="ru-RU" sz="2800" dirty="0" smtClean="0">
                <a:solidFill>
                  <a:schemeClr val="tx2"/>
                </a:solidFill>
                <a:latin typeface="+mj-lt"/>
              </a:rPr>
              <a:t>  повышения статуса семьи.</a:t>
            </a:r>
          </a:p>
        </p:txBody>
      </p:sp>
      <p:pic>
        <p:nvPicPr>
          <p:cNvPr id="3" name="Picture 6" descr="C:\Documents and Settings\Uchenik2\Мои документы\Мои рисунки\202_ht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42063" y="4106863"/>
            <a:ext cx="2932112" cy="2341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heck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8650" y="180975"/>
            <a:ext cx="72188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+mj-lt"/>
              </a:rPr>
              <a:t>  </a:t>
            </a:r>
            <a:r>
              <a:rPr lang="ru-RU" sz="2800" b="1" dirty="0" smtClean="0">
                <a:solidFill>
                  <a:srgbClr val="FF0000"/>
                </a:solidFill>
                <a:latin typeface="+mj-lt"/>
              </a:rPr>
              <a:t>«</a:t>
            </a:r>
            <a:r>
              <a:rPr lang="ru-RU" sz="2800" b="1" i="1" dirty="0" smtClean="0">
                <a:solidFill>
                  <a:srgbClr val="FF0000"/>
                </a:solidFill>
                <a:latin typeface="+mj-lt"/>
              </a:rPr>
              <a:t>Семья – это мама, папа, я»</a:t>
            </a:r>
            <a:endParaRPr lang="ru-RU" sz="28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52526" y="1009650"/>
            <a:ext cx="82772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i="1" dirty="0" smtClean="0">
              <a:solidFill>
                <a:schemeClr val="tx2"/>
              </a:solidFill>
              <a:latin typeface="+mj-lt"/>
            </a:endParaRPr>
          </a:p>
          <a:p>
            <a:r>
              <a:rPr lang="ru-RU" sz="2800" b="1" i="1" dirty="0" smtClean="0">
                <a:solidFill>
                  <a:schemeClr val="tx2"/>
                </a:solidFill>
                <a:latin typeface="+mj-lt"/>
              </a:rPr>
              <a:t>            «В нашей жизни главное семья» </a:t>
            </a:r>
          </a:p>
          <a:p>
            <a:r>
              <a:rPr lang="ru-RU" sz="2800" b="1" i="1" dirty="0" smtClean="0">
                <a:solidFill>
                  <a:schemeClr val="tx2"/>
                </a:solidFill>
                <a:latin typeface="+mj-lt"/>
              </a:rPr>
              <a:t>   </a:t>
            </a:r>
          </a:p>
          <a:p>
            <a:r>
              <a:rPr lang="ru-RU" sz="2800" b="1" i="1" dirty="0" smtClean="0">
                <a:solidFill>
                  <a:schemeClr val="tx2"/>
                </a:solidFill>
                <a:latin typeface="+mj-lt"/>
              </a:rPr>
              <a:t>  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+mj-lt"/>
              </a:rPr>
              <a:t>«Когда семья вместе, так и душа на месте»         </a:t>
            </a:r>
          </a:p>
          <a:p>
            <a:r>
              <a:rPr lang="ru-RU" sz="2800" b="1" i="1" dirty="0" smtClean="0">
                <a:solidFill>
                  <a:srgbClr val="FF0000"/>
                </a:solidFill>
                <a:latin typeface="+mj-lt"/>
              </a:rPr>
              <a:t>      </a:t>
            </a:r>
          </a:p>
          <a:p>
            <a:r>
              <a:rPr lang="ru-RU" sz="2800" b="1" i="1" dirty="0" smtClean="0">
                <a:solidFill>
                  <a:schemeClr val="tx2"/>
                </a:solidFill>
                <a:latin typeface="+mj-lt"/>
              </a:rPr>
              <a:t>               </a:t>
            </a:r>
          </a:p>
          <a:p>
            <a:r>
              <a:rPr lang="ru-RU" sz="2800" b="1" i="1" dirty="0" smtClean="0">
                <a:solidFill>
                  <a:schemeClr val="tx2"/>
                </a:solidFill>
                <a:latin typeface="+mj-lt"/>
              </a:rPr>
              <a:t>                  «Семья-это семь Я»</a:t>
            </a:r>
          </a:p>
        </p:txBody>
      </p:sp>
      <p:pic>
        <p:nvPicPr>
          <p:cNvPr id="1026" name="Picture 2" descr="C:\Users\Пользователь\Desktop\image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75498" y="3474669"/>
            <a:ext cx="4550735" cy="30856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28700" y="190500"/>
            <a:ext cx="784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latin typeface="+mj-lt"/>
              </a:rPr>
              <a:t>«Семейные затеи – весёлые идеи».</a:t>
            </a:r>
            <a:endParaRPr lang="ru-RU" sz="36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" name="Объект 1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752725" y="828675"/>
            <a:ext cx="4257675" cy="3428999"/>
          </a:xfrm>
          <a:prstGeom prst="rect">
            <a:avLst/>
          </a:prstGeom>
        </p:spPr>
      </p:pic>
      <p:pic>
        <p:nvPicPr>
          <p:cNvPr id="4" name="Picture 2" descr="G:\поделки\SAM_469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592951">
            <a:off x="382083" y="3725573"/>
            <a:ext cx="2474751" cy="2779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G:\поделки\SAM_47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220227">
            <a:off x="6870978" y="3704767"/>
            <a:ext cx="2718336" cy="278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05125" y="523875"/>
            <a:ext cx="478155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FF0000"/>
                </a:solidFill>
                <a:latin typeface="+mj-lt"/>
              </a:rPr>
              <a:t>«Я и моя семья».</a:t>
            </a:r>
            <a:endParaRPr lang="ru-RU" sz="44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" name="Объект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28070" y="1341475"/>
            <a:ext cx="4256087" cy="4076700"/>
          </a:xfrm>
          <a:prstGeom prst="rect">
            <a:avLst/>
          </a:prstGeom>
        </p:spPr>
      </p:pic>
      <p:pic>
        <p:nvPicPr>
          <p:cNvPr id="4" name="Picture 2" descr="G:\фото 0(А)\SAM_307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38705" y="2856837"/>
            <a:ext cx="4524375" cy="3829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Documents and Settings\Пользователь\Рабочий стол\Новая папка (5)\Фото0945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4167963" y="2041452"/>
            <a:ext cx="3349256" cy="3615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>
                <a:solidFill>
                  <a:srgbClr val="FFFFFF"/>
                </a:solidFill>
              </a14:hiddenFill>
            </a:ext>
            <a:ext uri="{91240B29-F687-4F45-9708-019B960494DF}">
              <a14:hiddenLine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88827" y="539234"/>
            <a:ext cx="93566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+mj-lt"/>
              </a:rPr>
              <a:t>Семейные посиделки «Семья для Кузи».</a:t>
            </a:r>
            <a:endParaRPr lang="ru-RU" sz="32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" name="Объект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76225" y="1541721"/>
            <a:ext cx="4686300" cy="3982779"/>
          </a:xfrm>
          <a:prstGeom prst="rect">
            <a:avLst/>
          </a:prstGeom>
        </p:spPr>
      </p:pic>
      <p:pic>
        <p:nvPicPr>
          <p:cNvPr id="4" name="Рисунок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14950" y="2790825"/>
            <a:ext cx="4552950" cy="374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24025" y="333375"/>
            <a:ext cx="832485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0000"/>
                </a:solidFill>
                <a:latin typeface="+mj-lt"/>
              </a:rPr>
              <a:t>Проект «Генеалогическое древо».</a:t>
            </a:r>
            <a:endParaRPr lang="ru-RU" sz="40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3" name="Picture 2" descr="C:\Documents and Settings\ДЕН\Рабочий стол\Фото195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62300" y="971550"/>
            <a:ext cx="3886200" cy="376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G:\Фото00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1029165">
            <a:off x="252212" y="3327072"/>
            <a:ext cx="3025775" cy="330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ДЕН\Рабочий стол\IMG_20130819_1426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624857">
            <a:off x="7059612" y="3166310"/>
            <a:ext cx="2803525" cy="330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2674961"/>
            <a:ext cx="9613078" cy="41830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6000" dirty="0" smtClean="0">
                <a:solidFill>
                  <a:srgbClr val="FF0000"/>
                </a:solidFill>
                <a:latin typeface="+mj-lt"/>
              </a:rPr>
              <a:t>      Спасибо за внимание!</a:t>
            </a:r>
            <a:endParaRPr lang="ru-RU" sz="6000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985" y="663228"/>
            <a:ext cx="1955595" cy="203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704848">
            <a:off x="8189264" y="1014101"/>
            <a:ext cx="1955595" cy="2030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784662221"/>
      </p:ext>
    </p:extLst>
  </p:cSld>
  <p:clrMapOvr>
    <a:masterClrMapping/>
  </p:clrMapOvr>
  <p:transition spd="slow">
    <p:checke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Times New Roman/Arial">
      <a:maj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373</TotalTime>
  <Words>538</Words>
  <Application>Microsoft Office PowerPoint</Application>
  <PresentationFormat>Произвольный</PresentationFormat>
  <Paragraphs>79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Грань</vt:lpstr>
      <vt:lpstr>          Активные формы и методы         обучения c детьми дошкольного возраста.</vt:lpstr>
      <vt:lpstr>Активные методы обучения</vt:lpstr>
      <vt:lpstr>    Активные методы обеспечивают решение        образовательных задач в разных аспектах: </vt:lpstr>
      <vt:lpstr>             АМО отличаются нетрадиционной          технологией образовательного процесса</vt:lpstr>
      <vt:lpstr> Разновидности методов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Digital</dc:creator>
  <cp:lastModifiedBy>Пользователь</cp:lastModifiedBy>
  <cp:revision>42</cp:revision>
  <dcterms:created xsi:type="dcterms:W3CDTF">2015-01-14T18:34:23Z</dcterms:created>
  <dcterms:modified xsi:type="dcterms:W3CDTF">2015-12-08T11:42:38Z</dcterms:modified>
</cp:coreProperties>
</file>